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Roboto"/>
      <p:regular r:id="rId40"/>
      <p:bold r:id="rId41"/>
      <p:italic r:id="rId42"/>
      <p:boldItalic r:id="rId43"/>
    </p:embeddedFont>
    <p:embeddedFont>
      <p:font typeface="Fira Sans Extra Condensed Medium"/>
      <p:regular r:id="rId44"/>
      <p:bold r:id="rId45"/>
      <p:italic r:id="rId46"/>
      <p:boldItalic r:id="rId47"/>
    </p:embeddedFont>
    <p:embeddedFont>
      <p:font typeface="Bebas Neue"/>
      <p:regular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B827E12-C9A3-4FEE-AA56-2A621AFCFACA}">
  <a:tblStyle styleId="{BB827E12-C9A3-4FEE-AA56-2A621AFCFAC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20" Type="http://schemas.openxmlformats.org/officeDocument/2006/relationships/slide" Target="slides/slide15.xml"/><Relationship Id="rId42" Type="http://schemas.openxmlformats.org/officeDocument/2006/relationships/font" Target="fonts/Roboto-italic.fntdata"/><Relationship Id="rId41" Type="http://schemas.openxmlformats.org/officeDocument/2006/relationships/font" Target="fonts/Roboto-bold.fntdata"/><Relationship Id="rId22" Type="http://schemas.openxmlformats.org/officeDocument/2006/relationships/slide" Target="slides/slide17.xml"/><Relationship Id="rId44" Type="http://schemas.openxmlformats.org/officeDocument/2006/relationships/font" Target="fonts/FiraSansExtraCondensedMedium-regular.fntdata"/><Relationship Id="rId21" Type="http://schemas.openxmlformats.org/officeDocument/2006/relationships/slide" Target="slides/slide16.xml"/><Relationship Id="rId43" Type="http://schemas.openxmlformats.org/officeDocument/2006/relationships/font" Target="fonts/Roboto-boldItalic.fntdata"/><Relationship Id="rId24" Type="http://schemas.openxmlformats.org/officeDocument/2006/relationships/slide" Target="slides/slide19.xml"/><Relationship Id="rId46" Type="http://schemas.openxmlformats.org/officeDocument/2006/relationships/font" Target="fonts/FiraSansExtraCondensedMedium-italic.fntdata"/><Relationship Id="rId23" Type="http://schemas.openxmlformats.org/officeDocument/2006/relationships/slide" Target="slides/slide18.xml"/><Relationship Id="rId45" Type="http://schemas.openxmlformats.org/officeDocument/2006/relationships/font" Target="fonts/FiraSansExtraCondensed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BebasNeue-regular.fntdata"/><Relationship Id="rId25" Type="http://schemas.openxmlformats.org/officeDocument/2006/relationships/slide" Target="slides/slide20.xml"/><Relationship Id="rId47" Type="http://schemas.openxmlformats.org/officeDocument/2006/relationships/font" Target="fonts/FiraSansExtraCondensedMedium-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eeketing.com/blog/future-ecommerce-2019/#:~:text=New%20studies%20projected%20that%20the,to%20%244.9%20trillion%20in%202021.&amp;text=In%20fact%2C%20by%202021%2C%20it,the%20total%20global%20retail%20sales"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g8641a476e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 name="Google Shape;49;g8641a476e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cbd59fc884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cbd59fc88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ccf32e45f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ccf32e45f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ccf32e45f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ccf32e45f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ccf32e45f5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ccf32e45f5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cbd59fc88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cbd59fc88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cd002a33e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cd002a33e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cd002a33e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cd002a33e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cc1a93931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cc1a93931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9765d7774d_3_2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9765d7774d_3_2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kinyi. Next i will talk about the first technique that our group will be using, which is time series forecasting</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ce5c9b32a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ce5c9b32a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9661d16799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9661d16799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ce5c9b32a1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ce5c9b32a1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63 weeks worth of data, we can plot a time series shown here. The y axis is the sales quantity, which is what we are interested in.</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cc1ae33d05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cc1ae33d05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running seasonal decomposition with additive and multiplicative settings, we are able to see the plot. Additive series is one with constant fluctuations, while multiplicative series has changing fluctuations over time. The results are similar but we will be using multiplicative.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cc1ae33d05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cc1ae33d05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start off we will be using simple exponential smoothing..</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cc1ae33d05_1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cc1ae33d05_1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start off we will be using simple exponential smoothing..</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cc1ae33d05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cc1ae33d05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start off we will be using simple exponential smoothing..</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cc1ae33d05_1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cc1ae33d05_1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start off we will be using simple exponential smoothing..</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cc1ae33d05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cc1ae33d05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cbd59fc88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cbd59fc88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292929"/>
                </a:solidFill>
                <a:highlight>
                  <a:srgbClr val="FFFFFF"/>
                </a:highlight>
                <a:latin typeface="Georgia"/>
                <a:ea typeface="Georgia"/>
                <a:cs typeface="Georgia"/>
                <a:sym typeface="Georgia"/>
              </a:rPr>
              <a:t>AIC is a single number score that can be used to determine which of multiple models is most likely to be the best model for a given dataset. It estimates models </a:t>
            </a:r>
            <a:r>
              <a:rPr i="1" lang="en" sz="1600">
                <a:solidFill>
                  <a:srgbClr val="292929"/>
                </a:solidFill>
                <a:highlight>
                  <a:srgbClr val="FFFFFF"/>
                </a:highlight>
                <a:latin typeface="Georgia"/>
                <a:ea typeface="Georgia"/>
                <a:cs typeface="Georgia"/>
                <a:sym typeface="Georgia"/>
              </a:rPr>
              <a:t>relatively</a:t>
            </a:r>
            <a:r>
              <a:rPr lang="en" sz="1600">
                <a:solidFill>
                  <a:srgbClr val="292929"/>
                </a:solidFill>
                <a:highlight>
                  <a:srgbClr val="FFFFFF"/>
                </a:highlight>
                <a:latin typeface="Georgia"/>
                <a:ea typeface="Georgia"/>
                <a:cs typeface="Georgia"/>
                <a:sym typeface="Georgia"/>
              </a:rPr>
              <a:t>, meaning that AIC scores are only useful in comparison with other AIC scores for the same dataset. A lower AIC score is better.</a:t>
            </a:r>
            <a:endParaRPr sz="1600">
              <a:solidFill>
                <a:schemeClr val="dk1"/>
              </a:solidFill>
              <a:highlight>
                <a:srgbClr val="E9F2FD"/>
              </a:highlight>
              <a:latin typeface="Georgia"/>
              <a:ea typeface="Georgia"/>
              <a:cs typeface="Georgia"/>
              <a:sym typeface="Georgia"/>
            </a:endParaRPr>
          </a:p>
          <a:p>
            <a:pPr indent="0" lvl="0" marL="0" rtl="0" algn="l">
              <a:spcBef>
                <a:spcPts val="0"/>
              </a:spcBef>
              <a:spcAft>
                <a:spcPts val="0"/>
              </a:spcAft>
              <a:buNone/>
            </a:pPr>
            <a:r>
              <a:rPr lang="en" sz="1600">
                <a:solidFill>
                  <a:schemeClr val="dk1"/>
                </a:solidFill>
                <a:highlight>
                  <a:srgbClr val="E9F2FD"/>
                </a:highlight>
                <a:latin typeface="Georgia"/>
                <a:ea typeface="Georgia"/>
                <a:cs typeface="Georgia"/>
                <a:sym typeface="Georgia"/>
              </a:rPr>
              <a:t>AIC is particularly valuable for time series, because time series analysis’ most valuable data is often the most recent, which is stuck in the validation and test sets.</a:t>
            </a:r>
            <a:r>
              <a:rPr lang="en" sz="1600">
                <a:solidFill>
                  <a:srgbClr val="292929"/>
                </a:solidFill>
                <a:highlight>
                  <a:srgbClr val="FFFFFF"/>
                </a:highlight>
                <a:latin typeface="Georgia"/>
                <a:ea typeface="Georgia"/>
                <a:cs typeface="Georgia"/>
                <a:sym typeface="Georgia"/>
              </a:rPr>
              <a:t>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ce5c9b32a1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ce5c9b32a1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292929"/>
                </a:solidFill>
                <a:highlight>
                  <a:srgbClr val="FFFFFF"/>
                </a:highlight>
                <a:latin typeface="Georgia"/>
                <a:ea typeface="Georgia"/>
                <a:cs typeface="Georgia"/>
                <a:sym typeface="Georgia"/>
              </a:rPr>
              <a:t>Log-likelihood is a measure of how likely one is to see their observed data, given a model. The model with the maximum likelihood is the one that “fits” the data the best. The natural log of the likelihood is used as a computational convenience. F</a:t>
            </a:r>
            <a:endParaRPr sz="1600">
              <a:solidFill>
                <a:schemeClr val="dk1"/>
              </a:solidFill>
              <a:highlight>
                <a:srgbClr val="E9F2FD"/>
              </a:highlight>
              <a:latin typeface="Georgia"/>
              <a:ea typeface="Georgia"/>
              <a:cs typeface="Georgia"/>
              <a:sym typeface="Georgia"/>
            </a:endParaRPr>
          </a:p>
          <a:p>
            <a:pPr indent="0" lvl="0" marL="0" rtl="0" algn="l">
              <a:spcBef>
                <a:spcPts val="0"/>
              </a:spcBef>
              <a:spcAft>
                <a:spcPts val="0"/>
              </a:spcAft>
              <a:buNone/>
            </a:pPr>
            <a:r>
              <a:rPr lang="en" sz="1600">
                <a:solidFill>
                  <a:schemeClr val="dk1"/>
                </a:solidFill>
                <a:highlight>
                  <a:srgbClr val="E9F2FD"/>
                </a:highlight>
                <a:latin typeface="Georgia"/>
                <a:ea typeface="Georgia"/>
                <a:cs typeface="Georgia"/>
                <a:sym typeface="Georgia"/>
              </a:rPr>
              <a:t>AIC is particularly valuable for time series, because time series analysis’ most valuable data is often the most recent, which is stuck in the validation and test sets.</a:t>
            </a:r>
            <a:r>
              <a:rPr lang="en" sz="1600">
                <a:solidFill>
                  <a:srgbClr val="292929"/>
                </a:solidFill>
                <a:highlight>
                  <a:srgbClr val="FFFFFF"/>
                </a:highlight>
                <a:latin typeface="Georgia"/>
                <a:ea typeface="Georgia"/>
                <a:cs typeface="Georgia"/>
                <a:sym typeface="Georgia"/>
              </a:rPr>
              <a:t>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cc1ae33d05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cc1ae33d05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7da03c508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7da03c508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https://beeketing.com/blog/future-ecommerce-2019/#:~:text=New%20studies%20projected%20that%20the,to%20%244.9%20trillion%20in%202021.&amp;text=In%20fact%2C%20by%202021%2C%20it,the%20total%20global%20retail%20sales</a:t>
            </a:r>
            <a:r>
              <a:rPr lang="en"/>
              <a:t>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cc1ae33d05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cc1ae33d05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ce3cd4d8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ce3cd4d8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c7da03c508_0_1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c7da03c508_0_1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cc1a93931d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cc1a93931d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cc1a93931d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cc1a93931d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cc1ae33d05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cc1ae33d05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cc1ae33d05_2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cc1ae33d05_2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highlight>
                  <a:srgbClr val="FFFFFF"/>
                </a:highlight>
              </a:rPr>
              <a:t>Dynamic pricing</a:t>
            </a:r>
            <a:endParaRPr>
              <a:solidFill>
                <a:schemeClr val="dk1"/>
              </a:solidFill>
              <a:highlight>
                <a:srgbClr val="FFFFFF"/>
              </a:highlight>
            </a:endParaRPr>
          </a:p>
          <a:p>
            <a:pPr indent="0" lvl="0" marL="0" rtl="0" algn="l">
              <a:lnSpc>
                <a:spcPct val="100000"/>
              </a:lnSpc>
              <a:spcBef>
                <a:spcPts val="1400"/>
              </a:spcBef>
              <a:spcAft>
                <a:spcPts val="0"/>
              </a:spcAft>
              <a:buNone/>
            </a:pPr>
            <a:r>
              <a:rPr lang="en">
                <a:solidFill>
                  <a:schemeClr val="dk1"/>
                </a:solidFill>
                <a:highlight>
                  <a:srgbClr val="FFFFFF"/>
                </a:highlight>
              </a:rPr>
              <a:t>Everybody knows that airlines use this tactic when selling plane tickets – if you check out the same tickets over and over again, it probably means you really want them and are willing to pay more for them. That same logic is implemented on Amazon’s website. But what you probably didn’t know is that they change their prices up to 2,5 million times a day.</a:t>
            </a:r>
            <a:endParaRPr>
              <a:solidFill>
                <a:schemeClr val="dk1"/>
              </a:solidFill>
              <a:highlight>
                <a:srgbClr val="FFFFFF"/>
              </a:highlight>
            </a:endParaRPr>
          </a:p>
          <a:p>
            <a:pPr indent="0" lvl="0" marL="0" rtl="0" algn="l">
              <a:lnSpc>
                <a:spcPct val="100000"/>
              </a:lnSpc>
              <a:spcBef>
                <a:spcPts val="1700"/>
              </a:spcBef>
              <a:spcAft>
                <a:spcPts val="0"/>
              </a:spcAft>
              <a:buNone/>
            </a:pPr>
            <a:r>
              <a:rPr lang="en">
                <a:solidFill>
                  <a:schemeClr val="dk1"/>
                </a:solidFill>
                <a:highlight>
                  <a:srgbClr val="FFFFFF"/>
                </a:highlight>
              </a:rPr>
              <a:t>What affects these price changes are factors like shopping patterns, competitor’s prices, and whether the product is a common one or not.</a:t>
            </a:r>
            <a:endParaRPr>
              <a:solidFill>
                <a:schemeClr val="dk1"/>
              </a:solidFill>
              <a:highlight>
                <a:srgbClr val="FFFFFF"/>
              </a:highlight>
            </a:endParaRPr>
          </a:p>
          <a:p>
            <a:pPr indent="0" lvl="0" marL="0" rtl="0" algn="l">
              <a:lnSpc>
                <a:spcPct val="100000"/>
              </a:lnSpc>
              <a:spcBef>
                <a:spcPts val="2400"/>
              </a:spcBef>
              <a:spcAft>
                <a:spcPts val="0"/>
              </a:spcAft>
              <a:buNone/>
            </a:pPr>
            <a:r>
              <a:rPr lang="en">
                <a:solidFill>
                  <a:schemeClr val="dk1"/>
                </a:solidFill>
                <a:highlight>
                  <a:srgbClr val="FFFFFF"/>
                </a:highlight>
              </a:rPr>
              <a:t>Product recommendations</a:t>
            </a:r>
            <a:endParaRPr>
              <a:solidFill>
                <a:schemeClr val="dk1"/>
              </a:solidFill>
              <a:highlight>
                <a:srgbClr val="FFFFFF"/>
              </a:highlight>
            </a:endParaRPr>
          </a:p>
          <a:p>
            <a:pPr indent="0" lvl="0" marL="0" rtl="0" algn="l">
              <a:lnSpc>
                <a:spcPct val="100000"/>
              </a:lnSpc>
              <a:spcBef>
                <a:spcPts val="1400"/>
              </a:spcBef>
              <a:spcAft>
                <a:spcPts val="0"/>
              </a:spcAft>
              <a:buNone/>
            </a:pPr>
            <a:r>
              <a:rPr lang="en">
                <a:solidFill>
                  <a:schemeClr val="dk1"/>
                </a:solidFill>
                <a:highlight>
                  <a:srgbClr val="FFFFFF"/>
                </a:highlight>
              </a:rPr>
              <a:t>It doesn’t matter if the person buys the products, puts it in the cart or even just takes a look at it – Amazon will use that data. That way they can learn what each customer wants and likes, and can recommend that same product or similar ones to them when they return to the shop.</a:t>
            </a:r>
            <a:endParaRPr>
              <a:solidFill>
                <a:schemeClr val="dk1"/>
              </a:solidFill>
              <a:highlight>
                <a:srgbClr val="FFFFFF"/>
              </a:highlight>
            </a:endParaRPr>
          </a:p>
          <a:p>
            <a:pPr indent="0" lvl="0" marL="0" rtl="0" algn="l">
              <a:lnSpc>
                <a:spcPct val="100000"/>
              </a:lnSpc>
              <a:spcBef>
                <a:spcPts val="1700"/>
              </a:spcBef>
              <a:spcAft>
                <a:spcPts val="0"/>
              </a:spcAft>
              <a:buNone/>
            </a:pPr>
            <a:r>
              <a:rPr lang="en">
                <a:solidFill>
                  <a:schemeClr val="dk1"/>
                </a:solidFill>
                <a:highlight>
                  <a:srgbClr val="FFFFFF"/>
                </a:highlight>
              </a:rPr>
              <a:t>This is how the company earns 35% of their annual sales.</a:t>
            </a:r>
            <a:endParaRPr>
              <a:solidFill>
                <a:schemeClr val="dk1"/>
              </a:solidFill>
              <a:highlight>
                <a:srgbClr val="FFFFFF"/>
              </a:highlight>
            </a:endParaRPr>
          </a:p>
          <a:p>
            <a:pPr indent="0" lvl="0" marL="0" rtl="0" algn="l">
              <a:lnSpc>
                <a:spcPct val="100000"/>
              </a:lnSpc>
              <a:spcBef>
                <a:spcPts val="1700"/>
              </a:spcBef>
              <a:spcAft>
                <a:spcPts val="0"/>
              </a:spcAft>
              <a:buNone/>
            </a:pPr>
            <a:r>
              <a:rPr lang="en">
                <a:solidFill>
                  <a:srgbClr val="232F3E"/>
                </a:solidFill>
              </a:rPr>
              <a:t>Amazon Forecast uses machine learning to combine time series data with additional variables to build forecasts. Amazon Forecast requires no machine learning experience to get started. You only need to provide historical data, plus any additional data that you believe may impact your forecasts.</a:t>
            </a:r>
            <a:endParaRPr>
              <a:solidFill>
                <a:srgbClr val="232F3E"/>
              </a:solidFill>
            </a:endParaRPr>
          </a:p>
          <a:p>
            <a:pPr indent="0" lvl="0" marL="0" rtl="0" algn="l">
              <a:lnSpc>
                <a:spcPct val="100000"/>
              </a:lnSpc>
              <a:spcBef>
                <a:spcPts val="1700"/>
              </a:spcBef>
              <a:spcAft>
                <a:spcPts val="0"/>
              </a:spcAft>
              <a:buNone/>
            </a:pPr>
            <a:r>
              <a:rPr lang="en">
                <a:solidFill>
                  <a:schemeClr val="dk1"/>
                </a:solidFill>
                <a:highlight>
                  <a:srgbClr val="FFFFFF"/>
                </a:highlight>
              </a:rPr>
              <a:t>Netflix is unarguably the biggest online platform for streaming movies and TV shows, and it owes its success to Big Data. Because they know their users, their retention rate is 93% which, compared to their main competitors, is a huge number. They are also growing rapidly because of their original movies and TV shows that just show that they actually listen to their consumers.</a:t>
            </a:r>
            <a:endParaRPr>
              <a:solidFill>
                <a:schemeClr val="dk1"/>
              </a:solidFill>
              <a:highlight>
                <a:srgbClr val="FFFFFF"/>
              </a:highlight>
            </a:endParaRPr>
          </a:p>
          <a:p>
            <a:pPr indent="0" lvl="0" marL="0" rtl="0" algn="l">
              <a:lnSpc>
                <a:spcPct val="100000"/>
              </a:lnSpc>
              <a:spcBef>
                <a:spcPts val="1700"/>
              </a:spcBef>
              <a:spcAft>
                <a:spcPts val="0"/>
              </a:spcAft>
              <a:buNone/>
            </a:pPr>
            <a:r>
              <a:rPr lang="en">
                <a:solidFill>
                  <a:srgbClr val="4A4A4A"/>
                </a:solidFill>
              </a:rPr>
              <a:t>The entertainment streaming service has a wealth of data and analytics providing insight into the viewing habits of millions of international consumers.</a:t>
            </a:r>
            <a:endParaRPr>
              <a:solidFill>
                <a:srgbClr val="4A4A4A"/>
              </a:solidFill>
            </a:endParaRPr>
          </a:p>
          <a:p>
            <a:pPr indent="0" lvl="0" marL="0" rtl="0" algn="l">
              <a:lnSpc>
                <a:spcPct val="100000"/>
              </a:lnSpc>
              <a:spcBef>
                <a:spcPts val="1100"/>
              </a:spcBef>
              <a:spcAft>
                <a:spcPts val="0"/>
              </a:spcAft>
              <a:buNone/>
            </a:pPr>
            <a:r>
              <a:rPr lang="en">
                <a:solidFill>
                  <a:srgbClr val="4A4A4A"/>
                </a:solidFill>
              </a:rPr>
              <a:t>Netflix uses this data to commission original programming content that appeals globally as well as purchasing the rights to films and series boxsets that they know will perform well with certain audiences.</a:t>
            </a:r>
            <a:endParaRPr>
              <a:solidFill>
                <a:srgbClr val="4A4A4A"/>
              </a:solidFill>
            </a:endParaRPr>
          </a:p>
          <a:p>
            <a:pPr indent="0" lvl="0" marL="0" rtl="0" algn="l">
              <a:lnSpc>
                <a:spcPct val="100000"/>
              </a:lnSpc>
              <a:spcBef>
                <a:spcPts val="1100"/>
              </a:spcBef>
              <a:spcAft>
                <a:spcPts val="0"/>
              </a:spcAft>
              <a:buNone/>
            </a:pPr>
            <a:r>
              <a:rPr lang="en">
                <a:solidFill>
                  <a:schemeClr val="dk1"/>
                </a:solidFill>
                <a:highlight>
                  <a:srgbClr val="FFFFFF"/>
                </a:highlight>
              </a:rPr>
              <a:t>The way they collect data is by providing their customers with Starbucks rewards programs and mobile apps which help them learn more about the buying habits of each of their customers.</a:t>
            </a:r>
            <a:endParaRPr>
              <a:solidFill>
                <a:schemeClr val="dk1"/>
              </a:solidFill>
              <a:highlight>
                <a:srgbClr val="FFFFFF"/>
              </a:highlight>
            </a:endParaRPr>
          </a:p>
          <a:p>
            <a:pPr indent="0" lvl="0" marL="0" rtl="0" algn="l">
              <a:lnSpc>
                <a:spcPct val="100000"/>
              </a:lnSpc>
              <a:spcBef>
                <a:spcPts val="1700"/>
              </a:spcBef>
              <a:spcAft>
                <a:spcPts val="0"/>
              </a:spcAft>
              <a:buNone/>
            </a:pPr>
            <a:r>
              <a:rPr lang="en">
                <a:solidFill>
                  <a:schemeClr val="dk1"/>
                </a:solidFill>
                <a:highlight>
                  <a:srgbClr val="FFFFFF"/>
                </a:highlight>
              </a:rPr>
              <a:t>Starbucks is then using that data to recommend products to their loyal customers, create better marketing campaigns and new menus, as well as decide where they’ll open their next store. This system is so organized that it will offer their customers products based on the season, weather and location they are at.</a:t>
            </a:r>
            <a:endParaRPr>
              <a:solidFill>
                <a:schemeClr val="dk1"/>
              </a:solidFill>
              <a:highlight>
                <a:srgbClr val="FFFFFF"/>
              </a:highlight>
            </a:endParaRPr>
          </a:p>
          <a:p>
            <a:pPr indent="0" lvl="0" marL="0" rtl="0" algn="l">
              <a:lnSpc>
                <a:spcPct val="100000"/>
              </a:lnSpc>
              <a:spcBef>
                <a:spcPts val="1700"/>
              </a:spcBef>
              <a:spcAft>
                <a:spcPts val="0"/>
              </a:spcAft>
              <a:buNone/>
            </a:pPr>
            <a:r>
              <a:rPr lang="en">
                <a:solidFill>
                  <a:schemeClr val="dk1"/>
                </a:solidFill>
                <a:highlight>
                  <a:srgbClr val="FFFFFF"/>
                </a:highlight>
              </a:rPr>
              <a:t>They also send out personalized emails with offers to customers who haven’t visited the store in a while, so they can re-engage them or send them discounts.</a:t>
            </a:r>
            <a:endParaRPr>
              <a:solidFill>
                <a:schemeClr val="dk1"/>
              </a:solidFill>
              <a:highlight>
                <a:srgbClr val="FFFFFF"/>
              </a:highlight>
            </a:endParaRPr>
          </a:p>
          <a:p>
            <a:pPr indent="0" lvl="0" marL="0" rtl="0" algn="l">
              <a:lnSpc>
                <a:spcPct val="100000"/>
              </a:lnSpc>
              <a:spcBef>
                <a:spcPts val="1700"/>
              </a:spcBef>
              <a:spcAft>
                <a:spcPts val="0"/>
              </a:spcAft>
              <a:buNone/>
            </a:pPr>
            <a:r>
              <a:rPr lang="en">
                <a:solidFill>
                  <a:srgbClr val="4A4A4A"/>
                </a:solidFill>
              </a:rPr>
              <a:t>Have you ever wondered how Starbucks can open three branches on the same street and not have their business suffer?</a:t>
            </a:r>
            <a:endParaRPr>
              <a:solidFill>
                <a:srgbClr val="4A4A4A"/>
              </a:solidFill>
            </a:endParaRPr>
          </a:p>
          <a:p>
            <a:pPr indent="0" lvl="0" marL="0" rtl="0" algn="l">
              <a:lnSpc>
                <a:spcPct val="100000"/>
              </a:lnSpc>
              <a:spcBef>
                <a:spcPts val="1100"/>
              </a:spcBef>
              <a:spcAft>
                <a:spcPts val="0"/>
              </a:spcAft>
              <a:buNone/>
            </a:pPr>
            <a:r>
              <a:rPr lang="en">
                <a:solidFill>
                  <a:srgbClr val="4A4A4A"/>
                </a:solidFill>
              </a:rPr>
              <a:t>The coffeehouse behemoth uses big data to determine the potential success of each new location, taking information on location, traffic, area demographic and customer behaviour into account.</a:t>
            </a:r>
            <a:endParaRPr>
              <a:solidFill>
                <a:srgbClr val="4A4A4A"/>
              </a:solidFill>
            </a:endParaRPr>
          </a:p>
          <a:p>
            <a:pPr indent="0" lvl="0" marL="0" rtl="0" algn="l">
              <a:lnSpc>
                <a:spcPct val="100000"/>
              </a:lnSpc>
              <a:spcBef>
                <a:spcPts val="1100"/>
              </a:spcBef>
              <a:spcAft>
                <a:spcPts val="0"/>
              </a:spcAft>
              <a:buNone/>
            </a:pPr>
            <a:r>
              <a:rPr lang="en">
                <a:solidFill>
                  <a:srgbClr val="4A4A4A"/>
                </a:solidFill>
              </a:rPr>
              <a:t>Making this kind of assessment before opening a store means Starbucks can make a fairly accurate estimation of what the success rate will be and choose locations based on the propensity toward revenue growth.</a:t>
            </a:r>
            <a:endParaRPr>
              <a:solidFill>
                <a:srgbClr val="4A4A4A"/>
              </a:solidFill>
            </a:endParaRPr>
          </a:p>
          <a:p>
            <a:pPr indent="0" lvl="0" marL="0" rtl="0" algn="l">
              <a:lnSpc>
                <a:spcPct val="150000"/>
              </a:lnSpc>
              <a:spcBef>
                <a:spcPts val="1100"/>
              </a:spcBef>
              <a:spcAft>
                <a:spcPts val="0"/>
              </a:spcAft>
              <a:buNone/>
            </a:pPr>
            <a:r>
              <a:t/>
            </a:r>
            <a:endParaRPr sz="1500">
              <a:solidFill>
                <a:schemeClr val="dk1"/>
              </a:solidFill>
              <a:highlight>
                <a:srgbClr val="FFFFFF"/>
              </a:highlight>
            </a:endParaRPr>
          </a:p>
          <a:p>
            <a:pPr indent="0" lvl="0" marL="0" rtl="0" algn="l">
              <a:lnSpc>
                <a:spcPct val="143181"/>
              </a:lnSpc>
              <a:spcBef>
                <a:spcPts val="1700"/>
              </a:spcBef>
              <a:spcAft>
                <a:spcPts val="0"/>
              </a:spcAft>
              <a:buNone/>
            </a:pPr>
            <a:r>
              <a:t/>
            </a:r>
            <a:endParaRPr sz="1050">
              <a:solidFill>
                <a:srgbClr val="4A4A4A"/>
              </a:solidFill>
              <a:latin typeface="Roboto"/>
              <a:ea typeface="Roboto"/>
              <a:cs typeface="Roboto"/>
              <a:sym typeface="Roboto"/>
            </a:endParaRPr>
          </a:p>
          <a:p>
            <a:pPr indent="0" lvl="0" marL="0" rtl="0" algn="l">
              <a:lnSpc>
                <a:spcPct val="100000"/>
              </a:lnSpc>
              <a:spcBef>
                <a:spcPts val="1100"/>
              </a:spcBef>
              <a:spcAft>
                <a:spcPts val="0"/>
              </a:spcAft>
              <a:buNone/>
            </a:pPr>
            <a:r>
              <a:t/>
            </a:r>
            <a:endParaRPr sz="1500">
              <a:solidFill>
                <a:schemeClr val="dk1"/>
              </a:solidFill>
              <a:highlight>
                <a:srgbClr val="FFFFFF"/>
              </a:highlight>
            </a:endParaRPr>
          </a:p>
          <a:p>
            <a:pPr indent="0" lvl="0" marL="0" rtl="0" algn="l">
              <a:spcBef>
                <a:spcPts val="17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cbd59fc88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cbd59fc88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cbd59fc88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cbd59fc88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ccf32e45f5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ccf32e45f5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ccf32e45f5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ccf32e45f5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457175" y="1584238"/>
            <a:ext cx="3461400" cy="15117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4700">
                <a:solidFill>
                  <a:schemeClr val="dk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457175" y="3231075"/>
            <a:ext cx="3338400" cy="328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400">
                <a:solidFill>
                  <a:schemeClr val="accent6"/>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 name="Shape 41"/>
        <p:cNvGrpSpPr/>
        <p:nvPr/>
      </p:nvGrpSpPr>
      <p:grpSpPr>
        <a:xfrm>
          <a:off x="0" y="0"/>
          <a:ext cx="0" cy="0"/>
          <a:chOff x="0" y="0"/>
          <a:chExt cx="0" cy="0"/>
        </a:xfrm>
      </p:grpSpPr>
      <p:sp>
        <p:nvSpPr>
          <p:cNvPr id="42" name="Google Shape;4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4" name="Google Shape;4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 name="Shape 45"/>
        <p:cNvGrpSpPr/>
        <p:nvPr/>
      </p:nvGrpSpPr>
      <p:grpSpPr>
        <a:xfrm>
          <a:off x="0" y="0"/>
          <a:ext cx="0" cy="0"/>
          <a:chOff x="0" y="0"/>
          <a:chExt cx="0" cy="0"/>
        </a:xfrm>
      </p:grpSpPr>
      <p:sp>
        <p:nvSpPr>
          <p:cNvPr id="46" name="Google Shape;46;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4"/>
          <p:cNvSpPr txBox="1"/>
          <p:nvPr>
            <p:ph type="title"/>
          </p:nvPr>
        </p:nvSpPr>
        <p:spPr>
          <a:xfrm>
            <a:off x="710275" y="536650"/>
            <a:ext cx="7723500" cy="4812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 name="Google Shape;16;p4"/>
          <p:cNvSpPr txBox="1"/>
          <p:nvPr>
            <p:ph idx="1" type="body"/>
          </p:nvPr>
        </p:nvSpPr>
        <p:spPr>
          <a:xfrm>
            <a:off x="710275" y="1152475"/>
            <a:ext cx="7723500" cy="34545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7" name="Google Shape;1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type="title"/>
          </p:nvPr>
        </p:nvSpPr>
        <p:spPr>
          <a:xfrm>
            <a:off x="710275" y="536650"/>
            <a:ext cx="7723500" cy="4812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 name="Google Shape;20;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1" name="Google Shape;21;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 name="Google Shape;22;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 name="Shape 23"/>
        <p:cNvGrpSpPr/>
        <p:nvPr/>
      </p:nvGrpSpPr>
      <p:grpSpPr>
        <a:xfrm>
          <a:off x="0" y="0"/>
          <a:ext cx="0" cy="0"/>
          <a:chOff x="0" y="0"/>
          <a:chExt cx="0" cy="0"/>
        </a:xfrm>
      </p:grpSpPr>
      <p:sp>
        <p:nvSpPr>
          <p:cNvPr id="24" name="Google Shape;24;p6"/>
          <p:cNvSpPr txBox="1"/>
          <p:nvPr>
            <p:ph type="title"/>
          </p:nvPr>
        </p:nvSpPr>
        <p:spPr>
          <a:xfrm>
            <a:off x="2514575" y="409575"/>
            <a:ext cx="4114800" cy="32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solidFill>
                  <a:schemeClr val="dk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 name="Shape 25"/>
        <p:cNvGrpSpPr/>
        <p:nvPr/>
      </p:nvGrpSpPr>
      <p:grpSpPr>
        <a:xfrm>
          <a:off x="0" y="0"/>
          <a:ext cx="0" cy="0"/>
          <a:chOff x="0" y="0"/>
          <a:chExt cx="0" cy="0"/>
        </a:xfrm>
      </p:grpSpPr>
      <p:sp>
        <p:nvSpPr>
          <p:cNvPr id="26" name="Google Shape;26;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7" name="Google Shape;27;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 name="Shape 29"/>
        <p:cNvGrpSpPr/>
        <p:nvPr/>
      </p:nvGrpSpPr>
      <p:grpSpPr>
        <a:xfrm>
          <a:off x="0" y="0"/>
          <a:ext cx="0" cy="0"/>
          <a:chOff x="0" y="0"/>
          <a:chExt cx="0" cy="0"/>
        </a:xfrm>
      </p:grpSpPr>
      <p:sp>
        <p:nvSpPr>
          <p:cNvPr id="30" name="Google Shape;30;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1" name="Google Shape;31;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5" name="Google Shape;35;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6" name="Google Shape;36;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0" name="Google Shape;40;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1pPr>
            <a:lvl2pPr lvl="1">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9pPr>
          </a:lstStyle>
          <a:p/>
        </p:txBody>
      </p:sp>
      <p:sp>
        <p:nvSpPr>
          <p:cNvPr id="7" name="Google Shape;7;p1"/>
          <p:cNvSpPr txBox="1"/>
          <p:nvPr>
            <p:ph idx="1" type="body"/>
          </p:nvPr>
        </p:nvSpPr>
        <p:spPr>
          <a:xfrm>
            <a:off x="710275" y="1152475"/>
            <a:ext cx="7723500" cy="34545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A4335"/>
          </p15:clr>
        </p15:guide>
        <p15:guide id="2" orient="horz" pos="258">
          <p15:clr>
            <a:srgbClr val="EA4335"/>
          </p15:clr>
        </p15:guide>
        <p15:guide id="3" pos="5472">
          <p15:clr>
            <a:srgbClr val="EA4335"/>
          </p15:clr>
        </p15:guide>
        <p15:guide id="4" orient="horz" pos="2982">
          <p15:clr>
            <a:srgbClr val="EA4335"/>
          </p15:clr>
        </p15:guide>
        <p15:guide id="5" pos="2880">
          <p15:clr>
            <a:srgbClr val="EA4335"/>
          </p15:clr>
        </p15:guide>
        <p15:guide id="6" orient="horz" pos="1620">
          <p15:clr>
            <a:srgbClr val="EA4335"/>
          </p15:clr>
        </p15:guide>
        <p15:guide id="7" pos="4176">
          <p15:clr>
            <a:srgbClr val="EA4335"/>
          </p15:clr>
        </p15:guide>
        <p15:guide id="8" pos="1584">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6.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8.png"/><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7.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image" Target="../media/image24.png"/><Relationship Id="rId6"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23.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3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image" Target="../media/image3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4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36.png"/><Relationship Id="rId5" Type="http://schemas.openxmlformats.org/officeDocument/2006/relationships/image" Target="../media/image38.png"/><Relationship Id="rId6"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36.png"/><Relationship Id="rId5" Type="http://schemas.openxmlformats.org/officeDocument/2006/relationships/image" Target="../media/image3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13"/>
          <p:cNvSpPr txBox="1"/>
          <p:nvPr>
            <p:ph type="ctrTitle"/>
          </p:nvPr>
        </p:nvSpPr>
        <p:spPr>
          <a:xfrm>
            <a:off x="504475" y="1144678"/>
            <a:ext cx="3461400" cy="151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E-Commerce Analysis</a:t>
            </a:r>
            <a:endParaRPr/>
          </a:p>
        </p:txBody>
      </p:sp>
      <p:sp>
        <p:nvSpPr>
          <p:cNvPr id="52" name="Google Shape;52;p13"/>
          <p:cNvSpPr txBox="1"/>
          <p:nvPr>
            <p:ph idx="1" type="subTitle"/>
          </p:nvPr>
        </p:nvSpPr>
        <p:spPr>
          <a:xfrm>
            <a:off x="584275" y="2846900"/>
            <a:ext cx="3301800" cy="19308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1200">
                <a:solidFill>
                  <a:schemeClr val="dk1"/>
                </a:solidFill>
                <a:highlight>
                  <a:srgbClr val="FFFFFF"/>
                </a:highlight>
                <a:latin typeface="Arial"/>
                <a:ea typeface="Arial"/>
                <a:cs typeface="Arial"/>
                <a:sym typeface="Arial"/>
              </a:rPr>
              <a:t> </a:t>
            </a:r>
            <a:r>
              <a:rPr lang="en">
                <a:solidFill>
                  <a:schemeClr val="dk1"/>
                </a:solidFill>
                <a:highlight>
                  <a:srgbClr val="FFFFFF"/>
                </a:highlight>
                <a:latin typeface="Arial"/>
                <a:ea typeface="Arial"/>
                <a:cs typeface="Arial"/>
                <a:sym typeface="Arial"/>
              </a:rPr>
              <a:t>Colin Tan G-Hao (U1922153D)</a:t>
            </a:r>
            <a:endParaRPr>
              <a:solidFill>
                <a:schemeClr val="dk1"/>
              </a:solidFill>
              <a:highlight>
                <a:srgbClr val="FFFFFF"/>
              </a:highlight>
              <a:latin typeface="Arial"/>
              <a:ea typeface="Arial"/>
              <a:cs typeface="Arial"/>
              <a:sym typeface="Arial"/>
            </a:endParaRPr>
          </a:p>
          <a:p>
            <a:pPr indent="0" lvl="0" marL="0" rtl="0" algn="ctr">
              <a:lnSpc>
                <a:spcPct val="115000"/>
              </a:lnSpc>
              <a:spcBef>
                <a:spcPts val="0"/>
              </a:spcBef>
              <a:spcAft>
                <a:spcPts val="0"/>
              </a:spcAft>
              <a:buClr>
                <a:schemeClr val="dk1"/>
              </a:buClr>
              <a:buSzPts val="1100"/>
              <a:buFont typeface="Arial"/>
              <a:buNone/>
            </a:pPr>
            <a:r>
              <a:rPr lang="en">
                <a:solidFill>
                  <a:schemeClr val="dk1"/>
                </a:solidFill>
                <a:highlight>
                  <a:srgbClr val="FFFFFF"/>
                </a:highlight>
                <a:latin typeface="Arial"/>
                <a:ea typeface="Arial"/>
                <a:cs typeface="Arial"/>
                <a:sym typeface="Arial"/>
              </a:rPr>
              <a:t>Joshua Toh Sheng Jie (U1921471F)</a:t>
            </a:r>
            <a:endParaRPr>
              <a:solidFill>
                <a:schemeClr val="dk1"/>
              </a:solidFill>
              <a:highlight>
                <a:srgbClr val="FFFFFF"/>
              </a:highlight>
              <a:latin typeface="Arial"/>
              <a:ea typeface="Arial"/>
              <a:cs typeface="Arial"/>
              <a:sym typeface="Arial"/>
            </a:endParaRPr>
          </a:p>
          <a:p>
            <a:pPr indent="0" lvl="0" marL="0" rtl="0" algn="ctr">
              <a:lnSpc>
                <a:spcPct val="115000"/>
              </a:lnSpc>
              <a:spcBef>
                <a:spcPts val="0"/>
              </a:spcBef>
              <a:spcAft>
                <a:spcPts val="0"/>
              </a:spcAft>
              <a:buClr>
                <a:schemeClr val="dk1"/>
              </a:buClr>
              <a:buSzPts val="1100"/>
              <a:buFont typeface="Arial"/>
              <a:buNone/>
            </a:pPr>
            <a:r>
              <a:rPr lang="en">
                <a:solidFill>
                  <a:schemeClr val="dk1"/>
                </a:solidFill>
                <a:highlight>
                  <a:srgbClr val="FFFFFF"/>
                </a:highlight>
                <a:latin typeface="Arial"/>
                <a:ea typeface="Arial"/>
                <a:cs typeface="Arial"/>
                <a:sym typeface="Arial"/>
              </a:rPr>
              <a:t>Tsoi Kin Yi (U1910835C)</a:t>
            </a:r>
            <a:endParaRPr>
              <a:solidFill>
                <a:schemeClr val="dk1"/>
              </a:solidFill>
              <a:highlight>
                <a:srgbClr val="FFFFFF"/>
              </a:highlight>
              <a:latin typeface="Arial"/>
              <a:ea typeface="Arial"/>
              <a:cs typeface="Arial"/>
              <a:sym typeface="Arial"/>
            </a:endParaRPr>
          </a:p>
          <a:p>
            <a:pPr indent="0" lvl="0" marL="0" rtl="0" algn="ctr">
              <a:lnSpc>
                <a:spcPct val="115000"/>
              </a:lnSpc>
              <a:spcBef>
                <a:spcPts val="0"/>
              </a:spcBef>
              <a:spcAft>
                <a:spcPts val="0"/>
              </a:spcAft>
              <a:buClr>
                <a:schemeClr val="dk1"/>
              </a:buClr>
              <a:buSzPts val="1100"/>
              <a:buFont typeface="Arial"/>
              <a:buNone/>
            </a:pPr>
            <a:r>
              <a:rPr lang="en">
                <a:solidFill>
                  <a:schemeClr val="dk1"/>
                </a:solidFill>
                <a:highlight>
                  <a:srgbClr val="FFFFFF"/>
                </a:highlight>
                <a:latin typeface="Arial"/>
                <a:ea typeface="Arial"/>
                <a:cs typeface="Arial"/>
                <a:sym typeface="Arial"/>
              </a:rPr>
              <a:t>Choo Yun Sheng Ryan (U1910399C)</a:t>
            </a:r>
            <a:endParaRPr>
              <a:solidFill>
                <a:schemeClr val="dk1"/>
              </a:solidFill>
              <a:highlight>
                <a:srgbClr val="FFFFFF"/>
              </a:highlight>
              <a:latin typeface="Arial"/>
              <a:ea typeface="Arial"/>
              <a:cs typeface="Arial"/>
              <a:sym typeface="Arial"/>
            </a:endParaRPr>
          </a:p>
          <a:p>
            <a:pPr indent="0" lvl="0" marL="0" rtl="0" algn="ctr">
              <a:lnSpc>
                <a:spcPct val="115000"/>
              </a:lnSpc>
              <a:spcBef>
                <a:spcPts val="0"/>
              </a:spcBef>
              <a:spcAft>
                <a:spcPts val="0"/>
              </a:spcAft>
              <a:buClr>
                <a:schemeClr val="dk1"/>
              </a:buClr>
              <a:buSzPts val="1100"/>
              <a:buFont typeface="Arial"/>
              <a:buNone/>
            </a:pPr>
            <a:r>
              <a:rPr lang="en">
                <a:solidFill>
                  <a:schemeClr val="dk1"/>
                </a:solidFill>
                <a:highlight>
                  <a:srgbClr val="FFFFFF"/>
                </a:highlight>
                <a:latin typeface="Arial"/>
                <a:ea typeface="Arial"/>
                <a:cs typeface="Arial"/>
                <a:sym typeface="Arial"/>
              </a:rPr>
              <a:t>Liu Jia Yang (U1910152C)</a:t>
            </a:r>
            <a:endParaRPr sz="1600">
              <a:solidFill>
                <a:schemeClr val="dk1"/>
              </a:solidFill>
            </a:endParaRPr>
          </a:p>
        </p:txBody>
      </p:sp>
      <p:sp>
        <p:nvSpPr>
          <p:cNvPr id="53" name="Google Shape;53;p13"/>
          <p:cNvSpPr/>
          <p:nvPr/>
        </p:nvSpPr>
        <p:spPr>
          <a:xfrm>
            <a:off x="5429232" y="2833908"/>
            <a:ext cx="2402283" cy="251053"/>
          </a:xfrm>
          <a:custGeom>
            <a:rect b="b" l="l" r="r" t="t"/>
            <a:pathLst>
              <a:path extrusionOk="0" h="4504" w="43098">
                <a:moveTo>
                  <a:pt x="21549" y="0"/>
                </a:moveTo>
                <a:cubicBezTo>
                  <a:pt x="9640" y="0"/>
                  <a:pt x="0" y="1001"/>
                  <a:pt x="0" y="2235"/>
                </a:cubicBezTo>
                <a:cubicBezTo>
                  <a:pt x="0" y="3470"/>
                  <a:pt x="9640" y="4504"/>
                  <a:pt x="21549" y="4504"/>
                </a:cubicBezTo>
                <a:cubicBezTo>
                  <a:pt x="33457" y="4504"/>
                  <a:pt x="43097" y="3470"/>
                  <a:pt x="43097" y="2235"/>
                </a:cubicBezTo>
                <a:cubicBezTo>
                  <a:pt x="43097" y="1001"/>
                  <a:pt x="33457" y="0"/>
                  <a:pt x="21549" y="0"/>
                </a:cubicBezTo>
                <a:close/>
              </a:path>
            </a:pathLst>
          </a:custGeom>
          <a:solidFill>
            <a:srgbClr val="1427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flipH="1" rot="10800000">
            <a:off x="5990725" y="3577682"/>
            <a:ext cx="1277449" cy="667643"/>
          </a:xfrm>
          <a:custGeom>
            <a:rect b="b" l="l" r="r" t="t"/>
            <a:pathLst>
              <a:path extrusionOk="0" h="9574" w="22918">
                <a:moveTo>
                  <a:pt x="1" y="0"/>
                </a:moveTo>
                <a:lnTo>
                  <a:pt x="1" y="9574"/>
                </a:lnTo>
                <a:lnTo>
                  <a:pt x="22917" y="9574"/>
                </a:lnTo>
                <a:lnTo>
                  <a:pt x="22917" y="0"/>
                </a:lnTo>
                <a:close/>
              </a:path>
            </a:pathLst>
          </a:custGeom>
          <a:gradFill>
            <a:gsLst>
              <a:gs pos="0">
                <a:srgbClr val="DDDDDD"/>
              </a:gs>
              <a:gs pos="100000">
                <a:srgbClr val="91919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5499858" y="4111296"/>
            <a:ext cx="2251729" cy="148826"/>
          </a:xfrm>
          <a:custGeom>
            <a:rect b="b" l="l" r="r" t="t"/>
            <a:pathLst>
              <a:path extrusionOk="0" h="2670" w="40397">
                <a:moveTo>
                  <a:pt x="1" y="1"/>
                </a:moveTo>
                <a:lnTo>
                  <a:pt x="1" y="2669"/>
                </a:lnTo>
                <a:lnTo>
                  <a:pt x="40396" y="2669"/>
                </a:lnTo>
                <a:lnTo>
                  <a:pt x="40396" y="1"/>
                </a:lnTo>
                <a:close/>
              </a:path>
            </a:pathLst>
          </a:custGeom>
          <a:solidFill>
            <a:schemeClr val="lt2"/>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4572025" y="883378"/>
            <a:ext cx="4114727" cy="2880142"/>
          </a:xfrm>
          <a:custGeom>
            <a:rect b="b" l="l" r="r" t="t"/>
            <a:pathLst>
              <a:path extrusionOk="0" h="51671" w="73820">
                <a:moveTo>
                  <a:pt x="7206" y="1"/>
                </a:moveTo>
                <a:cubicBezTo>
                  <a:pt x="3236" y="1"/>
                  <a:pt x="0" y="3203"/>
                  <a:pt x="0" y="7172"/>
                </a:cubicBezTo>
                <a:lnTo>
                  <a:pt x="0" y="44499"/>
                </a:lnTo>
                <a:cubicBezTo>
                  <a:pt x="0" y="48469"/>
                  <a:pt x="3236" y="51671"/>
                  <a:pt x="7206" y="51671"/>
                </a:cubicBezTo>
                <a:lnTo>
                  <a:pt x="66648" y="51671"/>
                </a:lnTo>
                <a:cubicBezTo>
                  <a:pt x="70617" y="51671"/>
                  <a:pt x="73820" y="48469"/>
                  <a:pt x="73820" y="44499"/>
                </a:cubicBezTo>
                <a:lnTo>
                  <a:pt x="73820" y="7172"/>
                </a:lnTo>
                <a:cubicBezTo>
                  <a:pt x="73820" y="3203"/>
                  <a:pt x="70617" y="1"/>
                  <a:pt x="666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4572025" y="883378"/>
            <a:ext cx="4114727" cy="2480430"/>
          </a:xfrm>
          <a:custGeom>
            <a:rect b="b" l="l" r="r" t="t"/>
            <a:pathLst>
              <a:path extrusionOk="0" h="44500" w="73820">
                <a:moveTo>
                  <a:pt x="7206" y="1"/>
                </a:moveTo>
                <a:cubicBezTo>
                  <a:pt x="3236" y="1"/>
                  <a:pt x="0" y="3203"/>
                  <a:pt x="0" y="7172"/>
                </a:cubicBezTo>
                <a:lnTo>
                  <a:pt x="0" y="44499"/>
                </a:lnTo>
                <a:lnTo>
                  <a:pt x="73820" y="44499"/>
                </a:lnTo>
                <a:lnTo>
                  <a:pt x="73820" y="7172"/>
                </a:lnTo>
                <a:cubicBezTo>
                  <a:pt x="73820" y="3203"/>
                  <a:pt x="70617" y="1"/>
                  <a:pt x="666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6552274" y="3430796"/>
            <a:ext cx="150665" cy="150609"/>
          </a:xfrm>
          <a:custGeom>
            <a:rect b="b" l="l" r="r" t="t"/>
            <a:pathLst>
              <a:path extrusionOk="0" h="2702" w="2703">
                <a:moveTo>
                  <a:pt x="1335" y="0"/>
                </a:moveTo>
                <a:cubicBezTo>
                  <a:pt x="601" y="0"/>
                  <a:pt x="1" y="634"/>
                  <a:pt x="1" y="1368"/>
                </a:cubicBezTo>
                <a:cubicBezTo>
                  <a:pt x="1" y="2102"/>
                  <a:pt x="601" y="2702"/>
                  <a:pt x="1335" y="2702"/>
                </a:cubicBezTo>
                <a:cubicBezTo>
                  <a:pt x="2069" y="2702"/>
                  <a:pt x="2703" y="2102"/>
                  <a:pt x="2703" y="1368"/>
                </a:cubicBezTo>
                <a:cubicBezTo>
                  <a:pt x="2703" y="634"/>
                  <a:pt x="2069" y="33"/>
                  <a:pt x="1335"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4572025" y="883378"/>
            <a:ext cx="4114727" cy="2480430"/>
          </a:xfrm>
          <a:custGeom>
            <a:rect b="b" l="l" r="r" t="t"/>
            <a:pathLst>
              <a:path extrusionOk="0" h="44500" w="73820">
                <a:moveTo>
                  <a:pt x="66648" y="2136"/>
                </a:moveTo>
                <a:cubicBezTo>
                  <a:pt x="69417" y="2136"/>
                  <a:pt x="71685" y="4404"/>
                  <a:pt x="71685" y="7172"/>
                </a:cubicBezTo>
                <a:lnTo>
                  <a:pt x="71685" y="42331"/>
                </a:lnTo>
                <a:lnTo>
                  <a:pt x="2169" y="42331"/>
                </a:lnTo>
                <a:lnTo>
                  <a:pt x="2169" y="7172"/>
                </a:lnTo>
                <a:cubicBezTo>
                  <a:pt x="2169" y="4404"/>
                  <a:pt x="4437" y="2136"/>
                  <a:pt x="7206" y="2136"/>
                </a:cubicBezTo>
                <a:close/>
                <a:moveTo>
                  <a:pt x="7206" y="1"/>
                </a:moveTo>
                <a:cubicBezTo>
                  <a:pt x="3236" y="1"/>
                  <a:pt x="0" y="3203"/>
                  <a:pt x="0" y="7172"/>
                </a:cubicBezTo>
                <a:lnTo>
                  <a:pt x="0" y="44499"/>
                </a:lnTo>
                <a:lnTo>
                  <a:pt x="73820" y="44499"/>
                </a:lnTo>
                <a:lnTo>
                  <a:pt x="73820" y="7172"/>
                </a:lnTo>
                <a:cubicBezTo>
                  <a:pt x="73820" y="3203"/>
                  <a:pt x="70617" y="1"/>
                  <a:pt x="66648" y="1"/>
                </a:cubicBezTo>
                <a:close/>
              </a:path>
            </a:pathLst>
          </a:custGeom>
          <a:solidFill>
            <a:schemeClr val="dk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5617028" y="1504402"/>
            <a:ext cx="2022972" cy="1340658"/>
          </a:xfrm>
          <a:custGeom>
            <a:rect b="b" l="l" r="r" t="t"/>
            <a:pathLst>
              <a:path extrusionOk="0" h="24052" w="36293">
                <a:moveTo>
                  <a:pt x="0" y="1"/>
                </a:moveTo>
                <a:lnTo>
                  <a:pt x="0" y="24052"/>
                </a:lnTo>
                <a:lnTo>
                  <a:pt x="36293" y="24052"/>
                </a:lnTo>
                <a:lnTo>
                  <a:pt x="362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5782472" y="1881888"/>
            <a:ext cx="1054322" cy="814417"/>
          </a:xfrm>
          <a:custGeom>
            <a:rect b="b" l="l" r="r" t="t"/>
            <a:pathLst>
              <a:path extrusionOk="0" h="14611" w="18915">
                <a:moveTo>
                  <a:pt x="1" y="0"/>
                </a:moveTo>
                <a:lnTo>
                  <a:pt x="1" y="14611"/>
                </a:lnTo>
                <a:lnTo>
                  <a:pt x="18914" y="14611"/>
                </a:lnTo>
                <a:lnTo>
                  <a:pt x="18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5828961" y="1928377"/>
            <a:ext cx="961348" cy="721443"/>
          </a:xfrm>
          <a:custGeom>
            <a:rect b="b" l="l" r="r" t="t"/>
            <a:pathLst>
              <a:path extrusionOk="0" h="12943" w="17247">
                <a:moveTo>
                  <a:pt x="1" y="0"/>
                </a:moveTo>
                <a:lnTo>
                  <a:pt x="1" y="12943"/>
                </a:lnTo>
                <a:lnTo>
                  <a:pt x="17246" y="12943"/>
                </a:lnTo>
                <a:lnTo>
                  <a:pt x="172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5875450" y="1976705"/>
            <a:ext cx="868373" cy="626685"/>
          </a:xfrm>
          <a:custGeom>
            <a:rect b="b" l="l" r="r" t="t"/>
            <a:pathLst>
              <a:path extrusionOk="0" h="11243" w="15579">
                <a:moveTo>
                  <a:pt x="1" y="1"/>
                </a:moveTo>
                <a:lnTo>
                  <a:pt x="1" y="11242"/>
                </a:lnTo>
                <a:lnTo>
                  <a:pt x="15579" y="11242"/>
                </a:lnTo>
                <a:lnTo>
                  <a:pt x="155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5847579" y="2289084"/>
            <a:ext cx="924113" cy="56"/>
          </a:xfrm>
          <a:custGeom>
            <a:rect b="b" l="l" r="r" t="t"/>
            <a:pathLst>
              <a:path extrusionOk="0" fill="none" h="1" w="16579">
                <a:moveTo>
                  <a:pt x="16579" y="1"/>
                </a:moveTo>
                <a:lnTo>
                  <a:pt x="0" y="1"/>
                </a:lnTo>
              </a:path>
            </a:pathLst>
          </a:custGeom>
          <a:noFill/>
          <a:ln cap="flat" cmpd="sng" w="108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6068820" y="1900506"/>
            <a:ext cx="56" cy="736325"/>
          </a:xfrm>
          <a:custGeom>
            <a:rect b="b" l="l" r="r" t="t"/>
            <a:pathLst>
              <a:path extrusionOk="0" fill="none" h="13210" w="1">
                <a:moveTo>
                  <a:pt x="1" y="13210"/>
                </a:moveTo>
                <a:lnTo>
                  <a:pt x="1" y="0"/>
                </a:lnTo>
              </a:path>
            </a:pathLst>
          </a:custGeom>
          <a:noFill/>
          <a:ln cap="flat" cmpd="sng" w="108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6550435" y="1900506"/>
            <a:ext cx="56" cy="736325"/>
          </a:xfrm>
          <a:custGeom>
            <a:rect b="b" l="l" r="r" t="t"/>
            <a:pathLst>
              <a:path extrusionOk="0" fill="none" h="13210" w="1">
                <a:moveTo>
                  <a:pt x="0" y="13210"/>
                </a:moveTo>
                <a:lnTo>
                  <a:pt x="0" y="0"/>
                </a:lnTo>
              </a:path>
            </a:pathLst>
          </a:custGeom>
          <a:noFill/>
          <a:ln cap="flat" cmpd="sng" w="108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6308680" y="1900506"/>
            <a:ext cx="56" cy="736325"/>
          </a:xfrm>
          <a:custGeom>
            <a:rect b="b" l="l" r="r" t="t"/>
            <a:pathLst>
              <a:path extrusionOk="0" fill="none" h="13210" w="1">
                <a:moveTo>
                  <a:pt x="1" y="13210"/>
                </a:moveTo>
                <a:lnTo>
                  <a:pt x="1" y="0"/>
                </a:lnTo>
              </a:path>
            </a:pathLst>
          </a:custGeom>
          <a:noFill/>
          <a:ln cap="flat" cmpd="sng" w="10850">
            <a:solidFill>
              <a:srgbClr val="FFFF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a:off x="5617028" y="2649848"/>
            <a:ext cx="2022972" cy="195257"/>
          </a:xfrm>
          <a:custGeom>
            <a:rect b="b" l="l" r="r" t="t"/>
            <a:pathLst>
              <a:path extrusionOk="0" h="3503" w="36293">
                <a:moveTo>
                  <a:pt x="0" y="0"/>
                </a:moveTo>
                <a:lnTo>
                  <a:pt x="0" y="3503"/>
                </a:lnTo>
                <a:lnTo>
                  <a:pt x="36293" y="3503"/>
                </a:lnTo>
                <a:lnTo>
                  <a:pt x="3629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6899995" y="1788910"/>
            <a:ext cx="548537" cy="1056162"/>
          </a:xfrm>
          <a:custGeom>
            <a:rect b="b" l="l" r="r" t="t"/>
            <a:pathLst>
              <a:path extrusionOk="0" h="18948" w="9841">
                <a:moveTo>
                  <a:pt x="1" y="1"/>
                </a:moveTo>
                <a:lnTo>
                  <a:pt x="1" y="18948"/>
                </a:lnTo>
                <a:lnTo>
                  <a:pt x="9841" y="18948"/>
                </a:lnTo>
                <a:lnTo>
                  <a:pt x="98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6950219" y="1770348"/>
            <a:ext cx="448150" cy="1076562"/>
          </a:xfrm>
          <a:custGeom>
            <a:rect b="b" l="l" r="r" t="t"/>
            <a:pathLst>
              <a:path extrusionOk="0" h="19314" w="8040">
                <a:moveTo>
                  <a:pt x="0" y="0"/>
                </a:moveTo>
                <a:lnTo>
                  <a:pt x="0" y="19314"/>
                </a:lnTo>
                <a:lnTo>
                  <a:pt x="8039" y="19314"/>
                </a:lnTo>
                <a:lnTo>
                  <a:pt x="80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6996708" y="1816781"/>
            <a:ext cx="355175" cy="981804"/>
          </a:xfrm>
          <a:custGeom>
            <a:rect b="b" l="l" r="r" t="t"/>
            <a:pathLst>
              <a:path extrusionOk="0" h="17614" w="6372">
                <a:moveTo>
                  <a:pt x="0" y="1"/>
                </a:moveTo>
                <a:lnTo>
                  <a:pt x="0" y="17614"/>
                </a:lnTo>
                <a:lnTo>
                  <a:pt x="6371" y="17614"/>
                </a:lnTo>
                <a:lnTo>
                  <a:pt x="63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5617028" y="2103128"/>
            <a:ext cx="2026706" cy="148826"/>
          </a:xfrm>
          <a:custGeom>
            <a:rect b="b" l="l" r="r" t="t"/>
            <a:pathLst>
              <a:path extrusionOk="0" h="2670" w="36360">
                <a:moveTo>
                  <a:pt x="0" y="1"/>
                </a:moveTo>
                <a:lnTo>
                  <a:pt x="0" y="2303"/>
                </a:lnTo>
                <a:cubicBezTo>
                  <a:pt x="267" y="2536"/>
                  <a:pt x="567" y="2670"/>
                  <a:pt x="934" y="2670"/>
                </a:cubicBezTo>
                <a:cubicBezTo>
                  <a:pt x="1735" y="2670"/>
                  <a:pt x="2368" y="2036"/>
                  <a:pt x="2368" y="1235"/>
                </a:cubicBezTo>
                <a:cubicBezTo>
                  <a:pt x="2368" y="2036"/>
                  <a:pt x="3036" y="2670"/>
                  <a:pt x="3803" y="2670"/>
                </a:cubicBezTo>
                <a:cubicBezTo>
                  <a:pt x="4603" y="2670"/>
                  <a:pt x="5271" y="2036"/>
                  <a:pt x="5271" y="1235"/>
                </a:cubicBezTo>
                <a:cubicBezTo>
                  <a:pt x="5271" y="2036"/>
                  <a:pt x="5904" y="2670"/>
                  <a:pt x="6705" y="2670"/>
                </a:cubicBezTo>
                <a:cubicBezTo>
                  <a:pt x="7472" y="2670"/>
                  <a:pt x="8139" y="2036"/>
                  <a:pt x="8139" y="1235"/>
                </a:cubicBezTo>
                <a:cubicBezTo>
                  <a:pt x="8139" y="2036"/>
                  <a:pt x="8773" y="2670"/>
                  <a:pt x="9574" y="2670"/>
                </a:cubicBezTo>
                <a:cubicBezTo>
                  <a:pt x="10374" y="2670"/>
                  <a:pt x="11008" y="2036"/>
                  <a:pt x="11008" y="1235"/>
                </a:cubicBezTo>
                <a:cubicBezTo>
                  <a:pt x="11008" y="2036"/>
                  <a:pt x="11642" y="2670"/>
                  <a:pt x="12442" y="2670"/>
                </a:cubicBezTo>
                <a:cubicBezTo>
                  <a:pt x="13243" y="2670"/>
                  <a:pt x="13877" y="2036"/>
                  <a:pt x="13877" y="1235"/>
                </a:cubicBezTo>
                <a:cubicBezTo>
                  <a:pt x="13877" y="2036"/>
                  <a:pt x="14544" y="2670"/>
                  <a:pt x="15311" y="2670"/>
                </a:cubicBezTo>
                <a:cubicBezTo>
                  <a:pt x="16112" y="2670"/>
                  <a:pt x="16779" y="2036"/>
                  <a:pt x="16779" y="1235"/>
                </a:cubicBezTo>
                <a:cubicBezTo>
                  <a:pt x="16779" y="2036"/>
                  <a:pt x="17413" y="2670"/>
                  <a:pt x="18213" y="2670"/>
                </a:cubicBezTo>
                <a:cubicBezTo>
                  <a:pt x="18980" y="2670"/>
                  <a:pt x="19647" y="2036"/>
                  <a:pt x="19647" y="1235"/>
                </a:cubicBezTo>
                <a:cubicBezTo>
                  <a:pt x="19647" y="2036"/>
                  <a:pt x="20281" y="2670"/>
                  <a:pt x="21082" y="2670"/>
                </a:cubicBezTo>
                <a:cubicBezTo>
                  <a:pt x="21882" y="2670"/>
                  <a:pt x="22516" y="2036"/>
                  <a:pt x="22516" y="1235"/>
                </a:cubicBezTo>
                <a:cubicBezTo>
                  <a:pt x="22516" y="2036"/>
                  <a:pt x="23150" y="2670"/>
                  <a:pt x="23951" y="2670"/>
                </a:cubicBezTo>
                <a:cubicBezTo>
                  <a:pt x="24751" y="2670"/>
                  <a:pt x="25385" y="2036"/>
                  <a:pt x="25385" y="1235"/>
                </a:cubicBezTo>
                <a:cubicBezTo>
                  <a:pt x="25385" y="2036"/>
                  <a:pt x="26052" y="2670"/>
                  <a:pt x="26819" y="2670"/>
                </a:cubicBezTo>
                <a:cubicBezTo>
                  <a:pt x="27620" y="2670"/>
                  <a:pt x="28254" y="2036"/>
                  <a:pt x="28254" y="1235"/>
                </a:cubicBezTo>
                <a:cubicBezTo>
                  <a:pt x="28254" y="2036"/>
                  <a:pt x="28921" y="2670"/>
                  <a:pt x="29721" y="2670"/>
                </a:cubicBezTo>
                <a:cubicBezTo>
                  <a:pt x="30489" y="2670"/>
                  <a:pt x="31156" y="2036"/>
                  <a:pt x="31156" y="1235"/>
                </a:cubicBezTo>
                <a:cubicBezTo>
                  <a:pt x="31156" y="2036"/>
                  <a:pt x="31789" y="2670"/>
                  <a:pt x="32590" y="2670"/>
                </a:cubicBezTo>
                <a:cubicBezTo>
                  <a:pt x="33391" y="2670"/>
                  <a:pt x="34024" y="2036"/>
                  <a:pt x="34024" y="1235"/>
                </a:cubicBezTo>
                <a:cubicBezTo>
                  <a:pt x="34024" y="2036"/>
                  <a:pt x="34658" y="2670"/>
                  <a:pt x="35459" y="2670"/>
                </a:cubicBezTo>
                <a:cubicBezTo>
                  <a:pt x="35792" y="2670"/>
                  <a:pt x="36093" y="2536"/>
                  <a:pt x="36359" y="2369"/>
                </a:cubicBezTo>
                <a:lnTo>
                  <a:pt x="363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6950219" y="2343043"/>
            <a:ext cx="448150" cy="92974"/>
          </a:xfrm>
          <a:custGeom>
            <a:rect b="b" l="l" r="r" t="t"/>
            <a:pathLst>
              <a:path extrusionOk="0" h="1668" w="8040">
                <a:moveTo>
                  <a:pt x="0" y="0"/>
                </a:moveTo>
                <a:lnTo>
                  <a:pt x="0" y="1668"/>
                </a:lnTo>
                <a:lnTo>
                  <a:pt x="8039" y="1668"/>
                </a:lnTo>
                <a:lnTo>
                  <a:pt x="80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6978090" y="2376488"/>
            <a:ext cx="115326" cy="20512"/>
          </a:xfrm>
          <a:custGeom>
            <a:rect b="b" l="l" r="r" t="t"/>
            <a:pathLst>
              <a:path extrusionOk="0" h="368" w="2069">
                <a:moveTo>
                  <a:pt x="201" y="0"/>
                </a:moveTo>
                <a:cubicBezTo>
                  <a:pt x="101" y="0"/>
                  <a:pt x="1" y="67"/>
                  <a:pt x="1" y="201"/>
                </a:cubicBezTo>
                <a:cubicBezTo>
                  <a:pt x="1" y="301"/>
                  <a:pt x="101" y="367"/>
                  <a:pt x="201" y="367"/>
                </a:cubicBezTo>
                <a:lnTo>
                  <a:pt x="1869" y="367"/>
                </a:lnTo>
                <a:cubicBezTo>
                  <a:pt x="1969" y="367"/>
                  <a:pt x="2069" y="301"/>
                  <a:pt x="2069" y="201"/>
                </a:cubicBezTo>
                <a:cubicBezTo>
                  <a:pt x="2069" y="67"/>
                  <a:pt x="1969" y="0"/>
                  <a:pt x="1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5617028" y="1575083"/>
            <a:ext cx="2022972" cy="167387"/>
          </a:xfrm>
          <a:custGeom>
            <a:rect b="b" l="l" r="r" t="t"/>
            <a:pathLst>
              <a:path extrusionOk="0" h="3003" w="36293">
                <a:moveTo>
                  <a:pt x="0" y="1"/>
                </a:moveTo>
                <a:lnTo>
                  <a:pt x="0" y="3003"/>
                </a:lnTo>
                <a:lnTo>
                  <a:pt x="36293" y="3003"/>
                </a:lnTo>
                <a:lnTo>
                  <a:pt x="36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5561230" y="1504402"/>
            <a:ext cx="2134563" cy="197152"/>
          </a:xfrm>
          <a:custGeom>
            <a:rect b="b" l="l" r="r" t="t"/>
            <a:pathLst>
              <a:path extrusionOk="0" h="3537" w="38295">
                <a:moveTo>
                  <a:pt x="0" y="1"/>
                </a:moveTo>
                <a:lnTo>
                  <a:pt x="0" y="3537"/>
                </a:lnTo>
                <a:lnTo>
                  <a:pt x="38294" y="3537"/>
                </a:lnTo>
                <a:lnTo>
                  <a:pt x="382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6052098" y="1242246"/>
            <a:ext cx="1156549" cy="360749"/>
          </a:xfrm>
          <a:custGeom>
            <a:rect b="b" l="l" r="r" t="t"/>
            <a:pathLst>
              <a:path extrusionOk="0" h="6472" w="20749">
                <a:moveTo>
                  <a:pt x="1" y="1"/>
                </a:moveTo>
                <a:lnTo>
                  <a:pt x="1" y="6472"/>
                </a:lnTo>
                <a:lnTo>
                  <a:pt x="20749" y="6472"/>
                </a:lnTo>
                <a:lnTo>
                  <a:pt x="2074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a:off x="6037221" y="1231098"/>
            <a:ext cx="1180685" cy="383101"/>
          </a:xfrm>
          <a:custGeom>
            <a:rect b="b" l="l" r="r" t="t"/>
            <a:pathLst>
              <a:path extrusionOk="0" h="6873" w="21182">
                <a:moveTo>
                  <a:pt x="20782" y="401"/>
                </a:moveTo>
                <a:lnTo>
                  <a:pt x="20782" y="6472"/>
                </a:lnTo>
                <a:lnTo>
                  <a:pt x="434" y="6472"/>
                </a:lnTo>
                <a:lnTo>
                  <a:pt x="434" y="401"/>
                </a:lnTo>
                <a:close/>
                <a:moveTo>
                  <a:pt x="0" y="0"/>
                </a:moveTo>
                <a:lnTo>
                  <a:pt x="0" y="6872"/>
                </a:lnTo>
                <a:lnTo>
                  <a:pt x="21182" y="6872"/>
                </a:lnTo>
                <a:lnTo>
                  <a:pt x="211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a:off x="5429232" y="1770348"/>
            <a:ext cx="2398548" cy="260362"/>
          </a:xfrm>
          <a:custGeom>
            <a:rect b="b" l="l" r="r" t="t"/>
            <a:pathLst>
              <a:path extrusionOk="0" h="4671" w="43031">
                <a:moveTo>
                  <a:pt x="6104" y="0"/>
                </a:moveTo>
                <a:lnTo>
                  <a:pt x="0" y="4670"/>
                </a:lnTo>
                <a:lnTo>
                  <a:pt x="43031" y="4670"/>
                </a:lnTo>
                <a:lnTo>
                  <a:pt x="369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7372301" y="1770348"/>
            <a:ext cx="455563" cy="260362"/>
          </a:xfrm>
          <a:custGeom>
            <a:rect b="b" l="l" r="r" t="t"/>
            <a:pathLst>
              <a:path extrusionOk="0" h="4671" w="8173">
                <a:moveTo>
                  <a:pt x="0" y="0"/>
                </a:moveTo>
                <a:lnTo>
                  <a:pt x="5304" y="4670"/>
                </a:lnTo>
                <a:lnTo>
                  <a:pt x="8173" y="4670"/>
                </a:lnTo>
                <a:lnTo>
                  <a:pt x="20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7143590" y="1770348"/>
            <a:ext cx="364484" cy="260362"/>
          </a:xfrm>
          <a:custGeom>
            <a:rect b="b" l="l" r="r" t="t"/>
            <a:pathLst>
              <a:path extrusionOk="0" h="4671" w="6539">
                <a:moveTo>
                  <a:pt x="0" y="0"/>
                </a:moveTo>
                <a:lnTo>
                  <a:pt x="3670" y="4670"/>
                </a:lnTo>
                <a:lnTo>
                  <a:pt x="6538" y="4670"/>
                </a:lnTo>
                <a:lnTo>
                  <a:pt x="20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6914879" y="1770348"/>
            <a:ext cx="273349" cy="260362"/>
          </a:xfrm>
          <a:custGeom>
            <a:rect b="b" l="l" r="r" t="t"/>
            <a:pathLst>
              <a:path extrusionOk="0" h="4671" w="4904">
                <a:moveTo>
                  <a:pt x="0" y="0"/>
                </a:moveTo>
                <a:lnTo>
                  <a:pt x="2035" y="4670"/>
                </a:lnTo>
                <a:lnTo>
                  <a:pt x="4904" y="4670"/>
                </a:lnTo>
                <a:lnTo>
                  <a:pt x="20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6686168" y="1770348"/>
            <a:ext cx="182270" cy="260362"/>
          </a:xfrm>
          <a:custGeom>
            <a:rect b="b" l="l" r="r" t="t"/>
            <a:pathLst>
              <a:path extrusionOk="0" h="4671" w="3270">
                <a:moveTo>
                  <a:pt x="0" y="0"/>
                </a:moveTo>
                <a:lnTo>
                  <a:pt x="401" y="4670"/>
                </a:lnTo>
                <a:lnTo>
                  <a:pt x="3269" y="4670"/>
                </a:lnTo>
                <a:lnTo>
                  <a:pt x="20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6388670" y="1770348"/>
            <a:ext cx="182270" cy="260362"/>
          </a:xfrm>
          <a:custGeom>
            <a:rect b="b" l="l" r="r" t="t"/>
            <a:pathLst>
              <a:path extrusionOk="0" h="4671" w="3270">
                <a:moveTo>
                  <a:pt x="1235" y="0"/>
                </a:moveTo>
                <a:lnTo>
                  <a:pt x="0" y="4670"/>
                </a:lnTo>
                <a:lnTo>
                  <a:pt x="2869" y="4670"/>
                </a:lnTo>
                <a:lnTo>
                  <a:pt x="32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6068820" y="1770348"/>
            <a:ext cx="273405" cy="260362"/>
          </a:xfrm>
          <a:custGeom>
            <a:rect b="b" l="l" r="r" t="t"/>
            <a:pathLst>
              <a:path extrusionOk="0" h="4671" w="4905">
                <a:moveTo>
                  <a:pt x="2870" y="0"/>
                </a:moveTo>
                <a:lnTo>
                  <a:pt x="1" y="4670"/>
                </a:lnTo>
                <a:lnTo>
                  <a:pt x="2870" y="4670"/>
                </a:lnTo>
                <a:lnTo>
                  <a:pt x="4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5749026" y="1770348"/>
            <a:ext cx="364484" cy="260362"/>
          </a:xfrm>
          <a:custGeom>
            <a:rect b="b" l="l" r="r" t="t"/>
            <a:pathLst>
              <a:path extrusionOk="0" h="4671" w="6539">
                <a:moveTo>
                  <a:pt x="4470" y="0"/>
                </a:moveTo>
                <a:lnTo>
                  <a:pt x="0" y="4670"/>
                </a:lnTo>
                <a:lnTo>
                  <a:pt x="2869" y="4670"/>
                </a:lnTo>
                <a:lnTo>
                  <a:pt x="65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5429232" y="1770348"/>
            <a:ext cx="455563" cy="260362"/>
          </a:xfrm>
          <a:custGeom>
            <a:rect b="b" l="l" r="r" t="t"/>
            <a:pathLst>
              <a:path extrusionOk="0" h="4671" w="8173">
                <a:moveTo>
                  <a:pt x="6104" y="0"/>
                </a:moveTo>
                <a:lnTo>
                  <a:pt x="0" y="4670"/>
                </a:lnTo>
                <a:lnTo>
                  <a:pt x="2869" y="4670"/>
                </a:lnTo>
                <a:lnTo>
                  <a:pt x="81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5427337" y="2030664"/>
            <a:ext cx="161813" cy="146931"/>
          </a:xfrm>
          <a:custGeom>
            <a:rect b="b" l="l" r="r" t="t"/>
            <a:pathLst>
              <a:path extrusionOk="0" h="2636" w="2903">
                <a:moveTo>
                  <a:pt x="1" y="0"/>
                </a:moveTo>
                <a:lnTo>
                  <a:pt x="1" y="1201"/>
                </a:lnTo>
                <a:cubicBezTo>
                  <a:pt x="1" y="2001"/>
                  <a:pt x="668" y="2635"/>
                  <a:pt x="1468" y="2635"/>
                </a:cubicBezTo>
                <a:cubicBezTo>
                  <a:pt x="2236" y="2635"/>
                  <a:pt x="2903" y="2001"/>
                  <a:pt x="2903" y="1201"/>
                </a:cubicBezTo>
                <a:lnTo>
                  <a:pt x="2903" y="0"/>
                </a:lnTo>
                <a:close/>
              </a:path>
            </a:pathLst>
          </a:custGeom>
          <a:solidFill>
            <a:srgbClr val="A562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5589101" y="2030664"/>
            <a:ext cx="159974" cy="146931"/>
          </a:xfrm>
          <a:custGeom>
            <a:rect b="b" l="l" r="r" t="t"/>
            <a:pathLst>
              <a:path extrusionOk="0" h="2636" w="2870">
                <a:moveTo>
                  <a:pt x="1" y="0"/>
                </a:moveTo>
                <a:lnTo>
                  <a:pt x="1" y="1201"/>
                </a:lnTo>
                <a:cubicBezTo>
                  <a:pt x="1" y="2001"/>
                  <a:pt x="635" y="2635"/>
                  <a:pt x="1435" y="2635"/>
                </a:cubicBezTo>
                <a:cubicBezTo>
                  <a:pt x="2236" y="2635"/>
                  <a:pt x="2869" y="2001"/>
                  <a:pt x="2869" y="1201"/>
                </a:cubicBezTo>
                <a:lnTo>
                  <a:pt x="28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5749026" y="2030664"/>
            <a:ext cx="159974" cy="146931"/>
          </a:xfrm>
          <a:custGeom>
            <a:rect b="b" l="l" r="r" t="t"/>
            <a:pathLst>
              <a:path extrusionOk="0" h="2636" w="2870">
                <a:moveTo>
                  <a:pt x="0" y="0"/>
                </a:moveTo>
                <a:lnTo>
                  <a:pt x="0" y="1201"/>
                </a:lnTo>
                <a:cubicBezTo>
                  <a:pt x="0" y="2001"/>
                  <a:pt x="634" y="2635"/>
                  <a:pt x="1435" y="2635"/>
                </a:cubicBezTo>
                <a:cubicBezTo>
                  <a:pt x="2235" y="2635"/>
                  <a:pt x="2869" y="2001"/>
                  <a:pt x="2869" y="1201"/>
                </a:cubicBezTo>
                <a:lnTo>
                  <a:pt x="2869" y="0"/>
                </a:lnTo>
                <a:close/>
              </a:path>
            </a:pathLst>
          </a:custGeom>
          <a:solidFill>
            <a:srgbClr val="A562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5908951" y="2030664"/>
            <a:ext cx="159918" cy="146931"/>
          </a:xfrm>
          <a:custGeom>
            <a:rect b="b" l="l" r="r" t="t"/>
            <a:pathLst>
              <a:path extrusionOk="0" h="2636" w="2869">
                <a:moveTo>
                  <a:pt x="0" y="0"/>
                </a:moveTo>
                <a:lnTo>
                  <a:pt x="0" y="1201"/>
                </a:lnTo>
                <a:cubicBezTo>
                  <a:pt x="0" y="2001"/>
                  <a:pt x="634" y="2635"/>
                  <a:pt x="1435" y="2635"/>
                </a:cubicBezTo>
                <a:cubicBezTo>
                  <a:pt x="2235" y="2635"/>
                  <a:pt x="2869" y="2001"/>
                  <a:pt x="2869" y="1201"/>
                </a:cubicBezTo>
                <a:lnTo>
                  <a:pt x="28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6068820" y="2030664"/>
            <a:ext cx="159974" cy="146931"/>
          </a:xfrm>
          <a:custGeom>
            <a:rect b="b" l="l" r="r" t="t"/>
            <a:pathLst>
              <a:path extrusionOk="0" h="2636" w="2870">
                <a:moveTo>
                  <a:pt x="1" y="0"/>
                </a:moveTo>
                <a:lnTo>
                  <a:pt x="1" y="1201"/>
                </a:lnTo>
                <a:cubicBezTo>
                  <a:pt x="1" y="2001"/>
                  <a:pt x="668" y="2635"/>
                  <a:pt x="1435" y="2635"/>
                </a:cubicBezTo>
                <a:cubicBezTo>
                  <a:pt x="2236" y="2635"/>
                  <a:pt x="2870" y="2001"/>
                  <a:pt x="2870" y="1201"/>
                </a:cubicBezTo>
                <a:lnTo>
                  <a:pt x="2870" y="0"/>
                </a:lnTo>
                <a:close/>
              </a:path>
            </a:pathLst>
          </a:custGeom>
          <a:solidFill>
            <a:srgbClr val="A562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6228745" y="2030664"/>
            <a:ext cx="161813" cy="146931"/>
          </a:xfrm>
          <a:custGeom>
            <a:rect b="b" l="l" r="r" t="t"/>
            <a:pathLst>
              <a:path extrusionOk="0" h="2636" w="2903">
                <a:moveTo>
                  <a:pt x="1" y="0"/>
                </a:moveTo>
                <a:lnTo>
                  <a:pt x="1" y="1201"/>
                </a:lnTo>
                <a:cubicBezTo>
                  <a:pt x="1" y="2001"/>
                  <a:pt x="668" y="2635"/>
                  <a:pt x="1435" y="2635"/>
                </a:cubicBezTo>
                <a:cubicBezTo>
                  <a:pt x="2236" y="2635"/>
                  <a:pt x="2903" y="2001"/>
                  <a:pt x="2903" y="1201"/>
                </a:cubicBezTo>
                <a:lnTo>
                  <a:pt x="2869" y="1201"/>
                </a:lnTo>
                <a:lnTo>
                  <a:pt x="28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6388670" y="2030664"/>
            <a:ext cx="161813" cy="146931"/>
          </a:xfrm>
          <a:custGeom>
            <a:rect b="b" l="l" r="r" t="t"/>
            <a:pathLst>
              <a:path extrusionOk="0" h="2636" w="2903">
                <a:moveTo>
                  <a:pt x="0" y="0"/>
                </a:moveTo>
                <a:lnTo>
                  <a:pt x="0" y="1201"/>
                </a:lnTo>
                <a:cubicBezTo>
                  <a:pt x="0" y="2001"/>
                  <a:pt x="667" y="2635"/>
                  <a:pt x="1468" y="2635"/>
                </a:cubicBezTo>
                <a:cubicBezTo>
                  <a:pt x="2235" y="2635"/>
                  <a:pt x="2902" y="2001"/>
                  <a:pt x="2902" y="1201"/>
                </a:cubicBezTo>
                <a:lnTo>
                  <a:pt x="2902" y="0"/>
                </a:lnTo>
                <a:close/>
              </a:path>
            </a:pathLst>
          </a:custGeom>
          <a:solidFill>
            <a:srgbClr val="A562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6550435" y="2030664"/>
            <a:ext cx="159974" cy="146931"/>
          </a:xfrm>
          <a:custGeom>
            <a:rect b="b" l="l" r="r" t="t"/>
            <a:pathLst>
              <a:path extrusionOk="0" h="2636" w="2870">
                <a:moveTo>
                  <a:pt x="0" y="0"/>
                </a:moveTo>
                <a:lnTo>
                  <a:pt x="0" y="1201"/>
                </a:lnTo>
                <a:cubicBezTo>
                  <a:pt x="0" y="2001"/>
                  <a:pt x="634" y="2635"/>
                  <a:pt x="1435" y="2635"/>
                </a:cubicBezTo>
                <a:cubicBezTo>
                  <a:pt x="2235" y="2635"/>
                  <a:pt x="2869" y="2001"/>
                  <a:pt x="2869" y="1201"/>
                </a:cubicBezTo>
                <a:lnTo>
                  <a:pt x="28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6710360" y="2030664"/>
            <a:ext cx="159918" cy="146931"/>
          </a:xfrm>
          <a:custGeom>
            <a:rect b="b" l="l" r="r" t="t"/>
            <a:pathLst>
              <a:path extrusionOk="0" h="2636" w="2869">
                <a:moveTo>
                  <a:pt x="0" y="0"/>
                </a:moveTo>
                <a:lnTo>
                  <a:pt x="0" y="1201"/>
                </a:lnTo>
                <a:cubicBezTo>
                  <a:pt x="0" y="2001"/>
                  <a:pt x="634" y="2635"/>
                  <a:pt x="1434" y="2635"/>
                </a:cubicBezTo>
                <a:cubicBezTo>
                  <a:pt x="2235" y="2635"/>
                  <a:pt x="2869" y="2001"/>
                  <a:pt x="2869" y="1201"/>
                </a:cubicBezTo>
                <a:lnTo>
                  <a:pt x="2869" y="0"/>
                </a:lnTo>
                <a:close/>
              </a:path>
            </a:pathLst>
          </a:custGeom>
          <a:solidFill>
            <a:srgbClr val="A562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6870229" y="2030664"/>
            <a:ext cx="159974" cy="146931"/>
          </a:xfrm>
          <a:custGeom>
            <a:rect b="b" l="l" r="r" t="t"/>
            <a:pathLst>
              <a:path extrusionOk="0" h="2636" w="2870">
                <a:moveTo>
                  <a:pt x="1" y="0"/>
                </a:moveTo>
                <a:lnTo>
                  <a:pt x="1" y="1201"/>
                </a:lnTo>
                <a:cubicBezTo>
                  <a:pt x="1" y="2001"/>
                  <a:pt x="635" y="2635"/>
                  <a:pt x="1435" y="2635"/>
                </a:cubicBezTo>
                <a:cubicBezTo>
                  <a:pt x="2236" y="2635"/>
                  <a:pt x="2870" y="2001"/>
                  <a:pt x="2870" y="1201"/>
                </a:cubicBezTo>
                <a:lnTo>
                  <a:pt x="2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7030154" y="2030664"/>
            <a:ext cx="159974" cy="146931"/>
          </a:xfrm>
          <a:custGeom>
            <a:rect b="b" l="l" r="r" t="t"/>
            <a:pathLst>
              <a:path extrusionOk="0" h="2636" w="2870">
                <a:moveTo>
                  <a:pt x="1" y="0"/>
                </a:moveTo>
                <a:lnTo>
                  <a:pt x="1" y="1201"/>
                </a:lnTo>
                <a:cubicBezTo>
                  <a:pt x="1" y="2001"/>
                  <a:pt x="634" y="2635"/>
                  <a:pt x="1435" y="2635"/>
                </a:cubicBezTo>
                <a:cubicBezTo>
                  <a:pt x="2235" y="2635"/>
                  <a:pt x="2869" y="2001"/>
                  <a:pt x="2869" y="1201"/>
                </a:cubicBezTo>
                <a:lnTo>
                  <a:pt x="2869" y="0"/>
                </a:lnTo>
                <a:close/>
              </a:path>
            </a:pathLst>
          </a:custGeom>
          <a:solidFill>
            <a:srgbClr val="A562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7190079" y="2030664"/>
            <a:ext cx="161813" cy="146931"/>
          </a:xfrm>
          <a:custGeom>
            <a:rect b="b" l="l" r="r" t="t"/>
            <a:pathLst>
              <a:path extrusionOk="0" h="2636" w="2903">
                <a:moveTo>
                  <a:pt x="0" y="0"/>
                </a:moveTo>
                <a:lnTo>
                  <a:pt x="0" y="1201"/>
                </a:lnTo>
                <a:cubicBezTo>
                  <a:pt x="0" y="2001"/>
                  <a:pt x="667" y="2635"/>
                  <a:pt x="1435" y="2635"/>
                </a:cubicBezTo>
                <a:cubicBezTo>
                  <a:pt x="2235" y="2635"/>
                  <a:pt x="2902" y="2001"/>
                  <a:pt x="2902" y="1201"/>
                </a:cubicBezTo>
                <a:lnTo>
                  <a:pt x="2869" y="1201"/>
                </a:lnTo>
                <a:lnTo>
                  <a:pt x="28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7349948" y="2030664"/>
            <a:ext cx="161869" cy="146931"/>
          </a:xfrm>
          <a:custGeom>
            <a:rect b="b" l="l" r="r" t="t"/>
            <a:pathLst>
              <a:path extrusionOk="0" h="2636" w="2904">
                <a:moveTo>
                  <a:pt x="1" y="0"/>
                </a:moveTo>
                <a:lnTo>
                  <a:pt x="1" y="1201"/>
                </a:lnTo>
                <a:cubicBezTo>
                  <a:pt x="1" y="2001"/>
                  <a:pt x="668" y="2635"/>
                  <a:pt x="1469" y="2635"/>
                </a:cubicBezTo>
                <a:cubicBezTo>
                  <a:pt x="2236" y="2635"/>
                  <a:pt x="2903" y="2001"/>
                  <a:pt x="2903" y="1201"/>
                </a:cubicBezTo>
                <a:lnTo>
                  <a:pt x="2903" y="0"/>
                </a:lnTo>
                <a:close/>
              </a:path>
            </a:pathLst>
          </a:custGeom>
          <a:solidFill>
            <a:srgbClr val="A562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7511768" y="2030664"/>
            <a:ext cx="159918" cy="146931"/>
          </a:xfrm>
          <a:custGeom>
            <a:rect b="b" l="l" r="r" t="t"/>
            <a:pathLst>
              <a:path extrusionOk="0" h="2636" w="2869">
                <a:moveTo>
                  <a:pt x="0" y="0"/>
                </a:moveTo>
                <a:lnTo>
                  <a:pt x="0" y="1201"/>
                </a:lnTo>
                <a:cubicBezTo>
                  <a:pt x="0" y="2001"/>
                  <a:pt x="634" y="2635"/>
                  <a:pt x="1434" y="2635"/>
                </a:cubicBezTo>
                <a:cubicBezTo>
                  <a:pt x="2202" y="2635"/>
                  <a:pt x="2869" y="2001"/>
                  <a:pt x="2869" y="1201"/>
                </a:cubicBezTo>
                <a:lnTo>
                  <a:pt x="28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7671638" y="2030664"/>
            <a:ext cx="159974" cy="146931"/>
          </a:xfrm>
          <a:custGeom>
            <a:rect b="b" l="l" r="r" t="t"/>
            <a:pathLst>
              <a:path extrusionOk="0" h="2636" w="2870">
                <a:moveTo>
                  <a:pt x="1" y="0"/>
                </a:moveTo>
                <a:lnTo>
                  <a:pt x="1" y="1201"/>
                </a:lnTo>
                <a:cubicBezTo>
                  <a:pt x="1" y="2001"/>
                  <a:pt x="635" y="2635"/>
                  <a:pt x="1435" y="2635"/>
                </a:cubicBezTo>
                <a:cubicBezTo>
                  <a:pt x="2236" y="2635"/>
                  <a:pt x="2869" y="2001"/>
                  <a:pt x="2869" y="1201"/>
                </a:cubicBezTo>
                <a:lnTo>
                  <a:pt x="2869" y="0"/>
                </a:lnTo>
                <a:close/>
              </a:path>
            </a:pathLst>
          </a:custGeom>
          <a:solidFill>
            <a:srgbClr val="A562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7943103" y="2748344"/>
            <a:ext cx="245535" cy="245535"/>
          </a:xfrm>
          <a:custGeom>
            <a:rect b="b" l="l" r="r" t="t"/>
            <a:pathLst>
              <a:path extrusionOk="0" h="4405" w="4405">
                <a:moveTo>
                  <a:pt x="1" y="1"/>
                </a:moveTo>
                <a:lnTo>
                  <a:pt x="1902" y="4237"/>
                </a:lnTo>
                <a:lnTo>
                  <a:pt x="2770" y="3370"/>
                </a:lnTo>
                <a:lnTo>
                  <a:pt x="3770" y="4404"/>
                </a:lnTo>
                <a:lnTo>
                  <a:pt x="4404" y="3804"/>
                </a:lnTo>
                <a:lnTo>
                  <a:pt x="3370" y="2770"/>
                </a:lnTo>
                <a:lnTo>
                  <a:pt x="4237" y="1902"/>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txBox="1"/>
          <p:nvPr>
            <p:ph type="ctrTitle"/>
          </p:nvPr>
        </p:nvSpPr>
        <p:spPr>
          <a:xfrm>
            <a:off x="6037164" y="1242309"/>
            <a:ext cx="1180800" cy="360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rPr>
              <a:t>SHOP</a:t>
            </a:r>
            <a:endParaRPr sz="2500">
              <a:solidFill>
                <a:schemeClr val="accent2"/>
              </a:solidFill>
            </a:endParaRPr>
          </a:p>
        </p:txBody>
      </p:sp>
      <p:sp>
        <p:nvSpPr>
          <p:cNvPr id="105" name="Google Shape;105;p13"/>
          <p:cNvSpPr txBox="1"/>
          <p:nvPr/>
        </p:nvSpPr>
        <p:spPr>
          <a:xfrm>
            <a:off x="8346200" y="483097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Liu Jia Yang</a:t>
            </a:r>
            <a:endParaRPr sz="1000">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2"/>
          <p:cNvSpPr txBox="1"/>
          <p:nvPr>
            <p:ph type="title"/>
          </p:nvPr>
        </p:nvSpPr>
        <p:spPr>
          <a:xfrm>
            <a:off x="2114100" y="409575"/>
            <a:ext cx="4915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Usage of Analytics in E-Commerce</a:t>
            </a:r>
            <a:endParaRPr/>
          </a:p>
        </p:txBody>
      </p:sp>
      <p:cxnSp>
        <p:nvCxnSpPr>
          <p:cNvPr id="308" name="Google Shape;308;p22"/>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309" name="Google Shape;309;p22"/>
          <p:cNvSpPr/>
          <p:nvPr/>
        </p:nvSpPr>
        <p:spPr>
          <a:xfrm>
            <a:off x="394750" y="42734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310" name="Google Shape;310;p22"/>
          <p:cNvSpPr/>
          <p:nvPr/>
        </p:nvSpPr>
        <p:spPr>
          <a:xfrm>
            <a:off x="7473050" y="4273450"/>
            <a:ext cx="1444500" cy="527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311" name="Google Shape;311;p22"/>
          <p:cNvSpPr/>
          <p:nvPr/>
        </p:nvSpPr>
        <p:spPr>
          <a:xfrm>
            <a:off x="5728375" y="4273450"/>
            <a:ext cx="1444500" cy="5271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312" name="Google Shape;312;p22"/>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313" name="Google Shape;313;p22"/>
          <p:cNvSpPr/>
          <p:nvPr/>
        </p:nvSpPr>
        <p:spPr>
          <a:xfrm>
            <a:off x="3983700" y="3914950"/>
            <a:ext cx="1444500" cy="1132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Usage of Analytics</a:t>
            </a:r>
            <a:endParaRPr b="1">
              <a:solidFill>
                <a:srgbClr val="FFFFFF"/>
              </a:solidFill>
            </a:endParaRPr>
          </a:p>
        </p:txBody>
      </p:sp>
      <p:cxnSp>
        <p:nvCxnSpPr>
          <p:cNvPr id="314" name="Google Shape;314;p22"/>
          <p:cNvCxnSpPr>
            <a:stCxn id="309" idx="3"/>
            <a:endCxn id="312" idx="1"/>
          </p:cNvCxnSpPr>
          <p:nvPr/>
        </p:nvCxnSpPr>
        <p:spPr>
          <a:xfrm>
            <a:off x="1889050"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315" name="Google Shape;315;p22"/>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316" name="Google Shape;316;p22"/>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317" name="Google Shape;317;p22"/>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sp>
        <p:nvSpPr>
          <p:cNvPr id="318" name="Google Shape;318;p22"/>
          <p:cNvSpPr/>
          <p:nvPr/>
        </p:nvSpPr>
        <p:spPr>
          <a:xfrm>
            <a:off x="765675" y="2571753"/>
            <a:ext cx="2156700" cy="12525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Forecasting Purchasing Patterns</a:t>
            </a:r>
            <a:endParaRPr b="1">
              <a:solidFill>
                <a:srgbClr val="FFFFFF"/>
              </a:solidFill>
            </a:endParaRPr>
          </a:p>
        </p:txBody>
      </p:sp>
      <p:sp>
        <p:nvSpPr>
          <p:cNvPr id="319" name="Google Shape;319;p22"/>
          <p:cNvSpPr/>
          <p:nvPr/>
        </p:nvSpPr>
        <p:spPr>
          <a:xfrm>
            <a:off x="6244675" y="2571750"/>
            <a:ext cx="2156700" cy="12525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Other uses of Analytics</a:t>
            </a:r>
            <a:endParaRPr b="1">
              <a:solidFill>
                <a:srgbClr val="FFFFFF"/>
              </a:solidFill>
            </a:endParaRPr>
          </a:p>
        </p:txBody>
      </p:sp>
      <p:sp>
        <p:nvSpPr>
          <p:cNvPr id="320" name="Google Shape;320;p22"/>
          <p:cNvSpPr/>
          <p:nvPr/>
        </p:nvSpPr>
        <p:spPr>
          <a:xfrm>
            <a:off x="3571750" y="1186023"/>
            <a:ext cx="2156700" cy="12525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Improving Inventory Management</a:t>
            </a:r>
            <a:endParaRPr b="1">
              <a:solidFill>
                <a:srgbClr val="FFFFFF"/>
              </a:solidFill>
            </a:endParaRPr>
          </a:p>
        </p:txBody>
      </p:sp>
      <p:pic>
        <p:nvPicPr>
          <p:cNvPr id="321" name="Google Shape;321;p22"/>
          <p:cNvPicPr preferRelativeResize="0"/>
          <p:nvPr/>
        </p:nvPicPr>
        <p:blipFill>
          <a:blip r:embed="rId3">
            <a:alphaModFix/>
          </a:blip>
          <a:stretch>
            <a:fillRect/>
          </a:stretch>
        </p:blipFill>
        <p:spPr>
          <a:xfrm>
            <a:off x="1247800" y="1216050"/>
            <a:ext cx="1192451" cy="1192451"/>
          </a:xfrm>
          <a:prstGeom prst="rect">
            <a:avLst/>
          </a:prstGeom>
          <a:noFill/>
          <a:ln>
            <a:noFill/>
          </a:ln>
        </p:spPr>
      </p:pic>
      <p:pic>
        <p:nvPicPr>
          <p:cNvPr id="322" name="Google Shape;322;p22"/>
          <p:cNvPicPr preferRelativeResize="0"/>
          <p:nvPr/>
        </p:nvPicPr>
        <p:blipFill>
          <a:blip r:embed="rId4">
            <a:alphaModFix/>
          </a:blip>
          <a:stretch>
            <a:fillRect/>
          </a:stretch>
        </p:blipFill>
        <p:spPr>
          <a:xfrm>
            <a:off x="4139837" y="2610639"/>
            <a:ext cx="1132228" cy="1132200"/>
          </a:xfrm>
          <a:prstGeom prst="rect">
            <a:avLst/>
          </a:prstGeom>
          <a:noFill/>
          <a:ln>
            <a:noFill/>
          </a:ln>
        </p:spPr>
      </p:pic>
      <p:pic>
        <p:nvPicPr>
          <p:cNvPr id="323" name="Google Shape;323;p22"/>
          <p:cNvPicPr preferRelativeResize="0"/>
          <p:nvPr/>
        </p:nvPicPr>
        <p:blipFill>
          <a:blip r:embed="rId5">
            <a:alphaModFix/>
          </a:blip>
          <a:stretch>
            <a:fillRect/>
          </a:stretch>
        </p:blipFill>
        <p:spPr>
          <a:xfrm>
            <a:off x="6726800" y="1216050"/>
            <a:ext cx="1192450" cy="1192450"/>
          </a:xfrm>
          <a:prstGeom prst="rect">
            <a:avLst/>
          </a:prstGeom>
          <a:noFill/>
          <a:ln>
            <a:noFill/>
          </a:ln>
        </p:spPr>
      </p:pic>
      <p:sp>
        <p:nvSpPr>
          <p:cNvPr id="324" name="Google Shape;324;p22"/>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Ryan</a:t>
            </a:r>
            <a:endParaRPr sz="100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3"/>
          <p:cNvSpPr txBox="1"/>
          <p:nvPr>
            <p:ph type="title"/>
          </p:nvPr>
        </p:nvSpPr>
        <p:spPr>
          <a:xfrm>
            <a:off x="710275" y="536650"/>
            <a:ext cx="77235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Purchasing Patterns and Sales Forecast</a:t>
            </a:r>
            <a:endParaRPr/>
          </a:p>
        </p:txBody>
      </p:sp>
      <p:sp>
        <p:nvSpPr>
          <p:cNvPr id="330" name="Google Shape;330;p23"/>
          <p:cNvSpPr txBox="1"/>
          <p:nvPr>
            <p:ph idx="1" type="body"/>
          </p:nvPr>
        </p:nvSpPr>
        <p:spPr>
          <a:xfrm>
            <a:off x="4475075" y="1363225"/>
            <a:ext cx="3861600" cy="2570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Inability to Predict and Identify Customer Purchasing Patterns</a:t>
            </a:r>
            <a:endParaRPr sz="1700"/>
          </a:p>
          <a:p>
            <a:pPr indent="0" lvl="0" marL="0" rtl="0" algn="l">
              <a:spcBef>
                <a:spcPts val="1600"/>
              </a:spcBef>
              <a:spcAft>
                <a:spcPts val="0"/>
              </a:spcAft>
              <a:buNone/>
            </a:pPr>
            <a:r>
              <a:rPr lang="en" sz="1700"/>
              <a:t>Use analytics to </a:t>
            </a:r>
            <a:r>
              <a:rPr lang="en" sz="1700"/>
              <a:t>sieve</a:t>
            </a:r>
            <a:r>
              <a:rPr lang="en" sz="1700"/>
              <a:t> out information regarding purchasing patterns</a:t>
            </a:r>
            <a:endParaRPr sz="1700"/>
          </a:p>
          <a:p>
            <a:pPr indent="0" lvl="0" marL="0" rtl="0" algn="l">
              <a:spcBef>
                <a:spcPts val="1600"/>
              </a:spcBef>
              <a:spcAft>
                <a:spcPts val="1600"/>
              </a:spcAft>
              <a:buNone/>
            </a:pPr>
            <a:r>
              <a:rPr lang="en" sz="1700"/>
              <a:t>Enables companies to cross-sell and upsell to their customers</a:t>
            </a:r>
            <a:endParaRPr sz="1700"/>
          </a:p>
        </p:txBody>
      </p:sp>
      <p:pic>
        <p:nvPicPr>
          <p:cNvPr id="331" name="Google Shape;331;p23"/>
          <p:cNvPicPr preferRelativeResize="0"/>
          <p:nvPr/>
        </p:nvPicPr>
        <p:blipFill>
          <a:blip r:embed="rId3">
            <a:alphaModFix/>
          </a:blip>
          <a:stretch>
            <a:fillRect/>
          </a:stretch>
        </p:blipFill>
        <p:spPr>
          <a:xfrm>
            <a:off x="400800" y="1468864"/>
            <a:ext cx="3606627" cy="2205775"/>
          </a:xfrm>
          <a:prstGeom prst="rect">
            <a:avLst/>
          </a:prstGeom>
          <a:noFill/>
          <a:ln>
            <a:noFill/>
          </a:ln>
        </p:spPr>
      </p:pic>
      <p:cxnSp>
        <p:nvCxnSpPr>
          <p:cNvPr id="332" name="Google Shape;332;p23"/>
          <p:cNvCxnSpPr/>
          <p:nvPr/>
        </p:nvCxnSpPr>
        <p:spPr>
          <a:xfrm>
            <a:off x="1304661" y="4697445"/>
            <a:ext cx="624900" cy="0"/>
          </a:xfrm>
          <a:prstGeom prst="straightConnector1">
            <a:avLst/>
          </a:prstGeom>
          <a:noFill/>
          <a:ln cap="flat" cmpd="sng" w="9525">
            <a:solidFill>
              <a:schemeClr val="dk2"/>
            </a:solidFill>
            <a:prstDash val="solid"/>
            <a:round/>
            <a:headEnd len="med" w="med" type="none"/>
            <a:tailEnd len="med" w="med" type="none"/>
          </a:ln>
        </p:spPr>
      </p:cxnSp>
      <p:sp>
        <p:nvSpPr>
          <p:cNvPr id="333" name="Google Shape;333;p23"/>
          <p:cNvSpPr/>
          <p:nvPr/>
        </p:nvSpPr>
        <p:spPr>
          <a:xfrm>
            <a:off x="993150" y="4446317"/>
            <a:ext cx="1254900" cy="3636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334" name="Google Shape;334;p23"/>
          <p:cNvSpPr/>
          <p:nvPr/>
        </p:nvSpPr>
        <p:spPr>
          <a:xfrm>
            <a:off x="6937654" y="4446317"/>
            <a:ext cx="1213200" cy="3636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335" name="Google Shape;335;p23"/>
          <p:cNvSpPr/>
          <p:nvPr/>
        </p:nvSpPr>
        <p:spPr>
          <a:xfrm>
            <a:off x="5472439" y="4446317"/>
            <a:ext cx="1213200" cy="3636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336" name="Google Shape;336;p23"/>
          <p:cNvSpPr/>
          <p:nvPr/>
        </p:nvSpPr>
        <p:spPr>
          <a:xfrm>
            <a:off x="2500187" y="4446317"/>
            <a:ext cx="1254900" cy="3636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337" name="Google Shape;337;p23"/>
          <p:cNvSpPr/>
          <p:nvPr/>
        </p:nvSpPr>
        <p:spPr>
          <a:xfrm>
            <a:off x="4007225" y="4198950"/>
            <a:ext cx="1213200" cy="781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Usage of Analytics</a:t>
            </a:r>
            <a:endParaRPr b="1">
              <a:solidFill>
                <a:srgbClr val="FFFFFF"/>
              </a:solidFill>
            </a:endParaRPr>
          </a:p>
        </p:txBody>
      </p:sp>
      <p:cxnSp>
        <p:nvCxnSpPr>
          <p:cNvPr id="338" name="Google Shape;338;p23"/>
          <p:cNvCxnSpPr>
            <a:stCxn id="333" idx="3"/>
            <a:endCxn id="336" idx="1"/>
          </p:cNvCxnSpPr>
          <p:nvPr/>
        </p:nvCxnSpPr>
        <p:spPr>
          <a:xfrm>
            <a:off x="2248050" y="4628117"/>
            <a:ext cx="252000" cy="0"/>
          </a:xfrm>
          <a:prstGeom prst="straightConnector1">
            <a:avLst/>
          </a:prstGeom>
          <a:noFill/>
          <a:ln cap="flat" cmpd="sng" w="28575">
            <a:solidFill>
              <a:srgbClr val="4A86E8"/>
            </a:solidFill>
            <a:prstDash val="solid"/>
            <a:round/>
            <a:headEnd len="med" w="med" type="none"/>
            <a:tailEnd len="med" w="med" type="none"/>
          </a:ln>
        </p:spPr>
      </p:cxnSp>
      <p:cxnSp>
        <p:nvCxnSpPr>
          <p:cNvPr id="339" name="Google Shape;339;p23"/>
          <p:cNvCxnSpPr/>
          <p:nvPr/>
        </p:nvCxnSpPr>
        <p:spPr>
          <a:xfrm>
            <a:off x="3755132" y="4628168"/>
            <a:ext cx="252300" cy="0"/>
          </a:xfrm>
          <a:prstGeom prst="straightConnector1">
            <a:avLst/>
          </a:prstGeom>
          <a:noFill/>
          <a:ln cap="flat" cmpd="sng" w="28575">
            <a:solidFill>
              <a:srgbClr val="4A86E8"/>
            </a:solidFill>
            <a:prstDash val="solid"/>
            <a:round/>
            <a:headEnd len="med" w="med" type="none"/>
            <a:tailEnd len="med" w="med" type="none"/>
          </a:ln>
        </p:spPr>
      </p:cxnSp>
      <p:cxnSp>
        <p:nvCxnSpPr>
          <p:cNvPr id="340" name="Google Shape;340;p23"/>
          <p:cNvCxnSpPr/>
          <p:nvPr/>
        </p:nvCxnSpPr>
        <p:spPr>
          <a:xfrm>
            <a:off x="5220294" y="4628168"/>
            <a:ext cx="252300" cy="0"/>
          </a:xfrm>
          <a:prstGeom prst="straightConnector1">
            <a:avLst/>
          </a:prstGeom>
          <a:noFill/>
          <a:ln cap="flat" cmpd="sng" w="28575">
            <a:solidFill>
              <a:srgbClr val="4A86E8"/>
            </a:solidFill>
            <a:prstDash val="solid"/>
            <a:round/>
            <a:headEnd len="med" w="med" type="none"/>
            <a:tailEnd len="med" w="med" type="none"/>
          </a:ln>
        </p:spPr>
      </p:cxnSp>
      <p:cxnSp>
        <p:nvCxnSpPr>
          <p:cNvPr id="341" name="Google Shape;341;p23"/>
          <p:cNvCxnSpPr/>
          <p:nvPr/>
        </p:nvCxnSpPr>
        <p:spPr>
          <a:xfrm>
            <a:off x="6685561" y="4628168"/>
            <a:ext cx="252300" cy="0"/>
          </a:xfrm>
          <a:prstGeom prst="straightConnector1">
            <a:avLst/>
          </a:prstGeom>
          <a:noFill/>
          <a:ln cap="flat" cmpd="sng" w="28575">
            <a:solidFill>
              <a:srgbClr val="4A86E8"/>
            </a:solidFill>
            <a:prstDash val="solid"/>
            <a:round/>
            <a:headEnd len="med" w="med" type="none"/>
            <a:tailEnd len="med" w="med" type="none"/>
          </a:ln>
        </p:spPr>
      </p:cxnSp>
      <p:sp>
        <p:nvSpPr>
          <p:cNvPr id="342" name="Google Shape;342;p23"/>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Ryan</a:t>
            </a:r>
            <a:endParaRPr sz="10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4"/>
          <p:cNvSpPr txBox="1"/>
          <p:nvPr>
            <p:ph type="title"/>
          </p:nvPr>
        </p:nvSpPr>
        <p:spPr>
          <a:xfrm>
            <a:off x="710275" y="536650"/>
            <a:ext cx="77235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Improving Inventory Management</a:t>
            </a:r>
            <a:endParaRPr/>
          </a:p>
        </p:txBody>
      </p:sp>
      <p:sp>
        <p:nvSpPr>
          <p:cNvPr id="348" name="Google Shape;348;p24"/>
          <p:cNvSpPr txBox="1"/>
          <p:nvPr>
            <p:ph idx="1" type="body"/>
          </p:nvPr>
        </p:nvSpPr>
        <p:spPr>
          <a:xfrm>
            <a:off x="4572025" y="844500"/>
            <a:ext cx="3861600" cy="34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Sales and </a:t>
            </a:r>
            <a:r>
              <a:rPr lang="en" sz="1700"/>
              <a:t>revenue is lost due to the inability to anticipate upcoming demand and sales</a:t>
            </a:r>
            <a:endParaRPr sz="1700"/>
          </a:p>
          <a:p>
            <a:pPr indent="0" lvl="0" marL="0" rtl="0" algn="l">
              <a:spcBef>
                <a:spcPts val="1600"/>
              </a:spcBef>
              <a:spcAft>
                <a:spcPts val="0"/>
              </a:spcAft>
              <a:buNone/>
            </a:pPr>
            <a:r>
              <a:rPr lang="en" sz="1700"/>
              <a:t>Customers look for the best alternative instead</a:t>
            </a:r>
            <a:endParaRPr sz="1700"/>
          </a:p>
          <a:p>
            <a:pPr indent="0" lvl="0" marL="0" rtl="0" algn="l">
              <a:spcBef>
                <a:spcPts val="1600"/>
              </a:spcBef>
              <a:spcAft>
                <a:spcPts val="1600"/>
              </a:spcAft>
              <a:buNone/>
            </a:pPr>
            <a:r>
              <a:rPr lang="en" sz="1700"/>
              <a:t>Analytics help to forecast accurately and easily the inventory needed</a:t>
            </a:r>
            <a:endParaRPr sz="1700"/>
          </a:p>
        </p:txBody>
      </p:sp>
      <p:pic>
        <p:nvPicPr>
          <p:cNvPr id="349" name="Google Shape;349;p24"/>
          <p:cNvPicPr preferRelativeResize="0"/>
          <p:nvPr/>
        </p:nvPicPr>
        <p:blipFill>
          <a:blip r:embed="rId3">
            <a:alphaModFix/>
          </a:blip>
          <a:stretch>
            <a:fillRect/>
          </a:stretch>
        </p:blipFill>
        <p:spPr>
          <a:xfrm>
            <a:off x="457200" y="973462"/>
            <a:ext cx="3639725" cy="3368776"/>
          </a:xfrm>
          <a:prstGeom prst="rect">
            <a:avLst/>
          </a:prstGeom>
          <a:noFill/>
          <a:ln>
            <a:noFill/>
          </a:ln>
        </p:spPr>
      </p:pic>
      <p:cxnSp>
        <p:nvCxnSpPr>
          <p:cNvPr id="350" name="Google Shape;350;p24"/>
          <p:cNvCxnSpPr/>
          <p:nvPr/>
        </p:nvCxnSpPr>
        <p:spPr>
          <a:xfrm>
            <a:off x="1304661" y="4697445"/>
            <a:ext cx="624900" cy="0"/>
          </a:xfrm>
          <a:prstGeom prst="straightConnector1">
            <a:avLst/>
          </a:prstGeom>
          <a:noFill/>
          <a:ln cap="flat" cmpd="sng" w="9525">
            <a:solidFill>
              <a:schemeClr val="dk2"/>
            </a:solidFill>
            <a:prstDash val="solid"/>
            <a:round/>
            <a:headEnd len="med" w="med" type="none"/>
            <a:tailEnd len="med" w="med" type="none"/>
          </a:ln>
        </p:spPr>
      </p:cxnSp>
      <p:sp>
        <p:nvSpPr>
          <p:cNvPr id="351" name="Google Shape;351;p24"/>
          <p:cNvSpPr/>
          <p:nvPr/>
        </p:nvSpPr>
        <p:spPr>
          <a:xfrm>
            <a:off x="993150" y="4446317"/>
            <a:ext cx="1254900" cy="3636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352" name="Google Shape;352;p24"/>
          <p:cNvSpPr/>
          <p:nvPr/>
        </p:nvSpPr>
        <p:spPr>
          <a:xfrm>
            <a:off x="6937654" y="4446317"/>
            <a:ext cx="1213200" cy="3636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353" name="Google Shape;353;p24"/>
          <p:cNvSpPr/>
          <p:nvPr/>
        </p:nvSpPr>
        <p:spPr>
          <a:xfrm>
            <a:off x="5472439" y="4446317"/>
            <a:ext cx="1213200" cy="3636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354" name="Google Shape;354;p24"/>
          <p:cNvSpPr/>
          <p:nvPr/>
        </p:nvSpPr>
        <p:spPr>
          <a:xfrm>
            <a:off x="2500187" y="4446317"/>
            <a:ext cx="1254900" cy="3636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355" name="Google Shape;355;p24"/>
          <p:cNvSpPr/>
          <p:nvPr/>
        </p:nvSpPr>
        <p:spPr>
          <a:xfrm>
            <a:off x="4007225" y="4198950"/>
            <a:ext cx="1213200" cy="781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Usage of Analytics</a:t>
            </a:r>
            <a:endParaRPr b="1">
              <a:solidFill>
                <a:srgbClr val="FFFFFF"/>
              </a:solidFill>
            </a:endParaRPr>
          </a:p>
        </p:txBody>
      </p:sp>
      <p:cxnSp>
        <p:nvCxnSpPr>
          <p:cNvPr id="356" name="Google Shape;356;p24"/>
          <p:cNvCxnSpPr>
            <a:stCxn id="351" idx="3"/>
            <a:endCxn id="354" idx="1"/>
          </p:cNvCxnSpPr>
          <p:nvPr/>
        </p:nvCxnSpPr>
        <p:spPr>
          <a:xfrm>
            <a:off x="2248050" y="4628117"/>
            <a:ext cx="252000" cy="0"/>
          </a:xfrm>
          <a:prstGeom prst="straightConnector1">
            <a:avLst/>
          </a:prstGeom>
          <a:noFill/>
          <a:ln cap="flat" cmpd="sng" w="28575">
            <a:solidFill>
              <a:srgbClr val="4A86E8"/>
            </a:solidFill>
            <a:prstDash val="solid"/>
            <a:round/>
            <a:headEnd len="med" w="med" type="none"/>
            <a:tailEnd len="med" w="med" type="none"/>
          </a:ln>
        </p:spPr>
      </p:cxnSp>
      <p:cxnSp>
        <p:nvCxnSpPr>
          <p:cNvPr id="357" name="Google Shape;357;p24"/>
          <p:cNvCxnSpPr/>
          <p:nvPr/>
        </p:nvCxnSpPr>
        <p:spPr>
          <a:xfrm>
            <a:off x="3755132" y="4628168"/>
            <a:ext cx="252300" cy="0"/>
          </a:xfrm>
          <a:prstGeom prst="straightConnector1">
            <a:avLst/>
          </a:prstGeom>
          <a:noFill/>
          <a:ln cap="flat" cmpd="sng" w="28575">
            <a:solidFill>
              <a:srgbClr val="4A86E8"/>
            </a:solidFill>
            <a:prstDash val="solid"/>
            <a:round/>
            <a:headEnd len="med" w="med" type="none"/>
            <a:tailEnd len="med" w="med" type="none"/>
          </a:ln>
        </p:spPr>
      </p:cxnSp>
      <p:cxnSp>
        <p:nvCxnSpPr>
          <p:cNvPr id="358" name="Google Shape;358;p24"/>
          <p:cNvCxnSpPr/>
          <p:nvPr/>
        </p:nvCxnSpPr>
        <p:spPr>
          <a:xfrm>
            <a:off x="5220294" y="4628168"/>
            <a:ext cx="252300" cy="0"/>
          </a:xfrm>
          <a:prstGeom prst="straightConnector1">
            <a:avLst/>
          </a:prstGeom>
          <a:noFill/>
          <a:ln cap="flat" cmpd="sng" w="28575">
            <a:solidFill>
              <a:srgbClr val="4A86E8"/>
            </a:solidFill>
            <a:prstDash val="solid"/>
            <a:round/>
            <a:headEnd len="med" w="med" type="none"/>
            <a:tailEnd len="med" w="med" type="none"/>
          </a:ln>
        </p:spPr>
      </p:cxnSp>
      <p:cxnSp>
        <p:nvCxnSpPr>
          <p:cNvPr id="359" name="Google Shape;359;p24"/>
          <p:cNvCxnSpPr/>
          <p:nvPr/>
        </p:nvCxnSpPr>
        <p:spPr>
          <a:xfrm>
            <a:off x="6685561" y="4628168"/>
            <a:ext cx="252300" cy="0"/>
          </a:xfrm>
          <a:prstGeom prst="straightConnector1">
            <a:avLst/>
          </a:prstGeom>
          <a:noFill/>
          <a:ln cap="flat" cmpd="sng" w="28575">
            <a:solidFill>
              <a:srgbClr val="4A86E8"/>
            </a:solidFill>
            <a:prstDash val="solid"/>
            <a:round/>
            <a:headEnd len="med" w="med" type="none"/>
            <a:tailEnd len="med" w="med" type="none"/>
          </a:ln>
        </p:spPr>
      </p:cxnSp>
      <p:sp>
        <p:nvSpPr>
          <p:cNvPr id="360" name="Google Shape;360;p24"/>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Ryan</a:t>
            </a:r>
            <a:endParaRPr sz="100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5"/>
          <p:cNvSpPr txBox="1"/>
          <p:nvPr>
            <p:ph type="title"/>
          </p:nvPr>
        </p:nvSpPr>
        <p:spPr>
          <a:xfrm>
            <a:off x="2514575" y="409575"/>
            <a:ext cx="4114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Other Uses of Analytics</a:t>
            </a:r>
            <a:endParaRPr/>
          </a:p>
        </p:txBody>
      </p:sp>
      <p:sp>
        <p:nvSpPr>
          <p:cNvPr id="366" name="Google Shape;366;p25"/>
          <p:cNvSpPr/>
          <p:nvPr/>
        </p:nvSpPr>
        <p:spPr>
          <a:xfrm>
            <a:off x="3596648" y="1354478"/>
            <a:ext cx="1950600" cy="2180100"/>
          </a:xfrm>
          <a:prstGeom prst="roundRect">
            <a:avLst>
              <a:gd fmla="val 10059" name="adj"/>
            </a:avLst>
          </a:prstGeom>
          <a:solidFill>
            <a:schemeClr val="lt1"/>
          </a:solidFill>
          <a:ln cap="flat" cmpd="sng" w="381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67" name="Google Shape;367;p25"/>
          <p:cNvSpPr txBox="1"/>
          <p:nvPr/>
        </p:nvSpPr>
        <p:spPr>
          <a:xfrm>
            <a:off x="3817819" y="2215256"/>
            <a:ext cx="1508400" cy="406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500"/>
              <a:buFont typeface="Arial"/>
              <a:buNone/>
            </a:pPr>
            <a:r>
              <a:rPr b="0" i="0" lang="en" sz="2500" u="none" cap="none" strike="noStrike">
                <a:solidFill>
                  <a:srgbClr val="FFFFFF"/>
                </a:solidFill>
                <a:latin typeface="Arial"/>
                <a:ea typeface="Arial"/>
                <a:cs typeface="Arial"/>
                <a:sym typeface="Arial"/>
              </a:rPr>
              <a:t>SERVICES</a:t>
            </a:r>
            <a:endParaRPr/>
          </a:p>
        </p:txBody>
      </p:sp>
      <p:sp>
        <p:nvSpPr>
          <p:cNvPr id="368" name="Google Shape;368;p25"/>
          <p:cNvSpPr txBox="1"/>
          <p:nvPr/>
        </p:nvSpPr>
        <p:spPr>
          <a:xfrm>
            <a:off x="3596648" y="1548974"/>
            <a:ext cx="1950600" cy="4062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282F39"/>
              </a:buClr>
              <a:buSzPts val="2500"/>
              <a:buFont typeface="Arial"/>
              <a:buNone/>
            </a:pPr>
            <a:r>
              <a:rPr lang="en" sz="2400">
                <a:solidFill>
                  <a:schemeClr val="accent2"/>
                </a:solidFill>
                <a:latin typeface="Fira Sans Extra Condensed Medium"/>
                <a:ea typeface="Fira Sans Extra Condensed Medium"/>
                <a:cs typeface="Fira Sans Extra Condensed Medium"/>
                <a:sym typeface="Fira Sans Extra Condensed Medium"/>
              </a:rPr>
              <a:t>Optimize Pricing</a:t>
            </a:r>
            <a:endParaRPr i="0" sz="2400" u="none" cap="none" strike="noStrike">
              <a:solidFill>
                <a:schemeClr val="accent2"/>
              </a:solidFill>
              <a:latin typeface="Fira Sans Extra Condensed Medium"/>
              <a:ea typeface="Fira Sans Extra Condensed Medium"/>
              <a:cs typeface="Fira Sans Extra Condensed Medium"/>
              <a:sym typeface="Fira Sans Extra Condensed Medium"/>
            </a:endParaRPr>
          </a:p>
        </p:txBody>
      </p:sp>
      <p:sp>
        <p:nvSpPr>
          <p:cNvPr id="369" name="Google Shape;369;p25"/>
          <p:cNvSpPr/>
          <p:nvPr/>
        </p:nvSpPr>
        <p:spPr>
          <a:xfrm>
            <a:off x="3596648" y="2115347"/>
            <a:ext cx="1950600" cy="1071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70" name="Google Shape;370;p25"/>
          <p:cNvSpPr txBox="1"/>
          <p:nvPr/>
        </p:nvSpPr>
        <p:spPr>
          <a:xfrm>
            <a:off x="3596648" y="2136888"/>
            <a:ext cx="1950600" cy="11346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rPr lang="en" sz="1200">
                <a:solidFill>
                  <a:schemeClr val="lt1"/>
                </a:solidFill>
                <a:latin typeface="Roboto"/>
                <a:ea typeface="Roboto"/>
                <a:cs typeface="Roboto"/>
                <a:sym typeface="Roboto"/>
              </a:rPr>
              <a:t>Analyse pricing trends and determine the optimum price</a:t>
            </a:r>
            <a:endParaRPr sz="1200">
              <a:solidFill>
                <a:schemeClr val="lt1"/>
              </a:solidFill>
              <a:latin typeface="Roboto"/>
              <a:ea typeface="Roboto"/>
              <a:cs typeface="Roboto"/>
              <a:sym typeface="Roboto"/>
            </a:endParaRPr>
          </a:p>
          <a:p>
            <a:pPr indent="0" lvl="0" marL="0" rtl="0" algn="ctr">
              <a:spcBef>
                <a:spcPts val="0"/>
              </a:spcBef>
              <a:spcAft>
                <a:spcPts val="0"/>
              </a:spcAft>
              <a:buClr>
                <a:schemeClr val="dk1"/>
              </a:buClr>
              <a:buSzPts val="1100"/>
              <a:buFont typeface="Arial"/>
              <a:buNone/>
            </a:pPr>
            <a:r>
              <a:rPr lang="en" sz="1200">
                <a:solidFill>
                  <a:schemeClr val="lt1"/>
                </a:solidFill>
                <a:latin typeface="Roboto"/>
                <a:ea typeface="Roboto"/>
                <a:cs typeface="Roboto"/>
                <a:sym typeface="Roboto"/>
              </a:rPr>
              <a:t>Maximize the </a:t>
            </a:r>
            <a:r>
              <a:rPr lang="en" sz="1200">
                <a:solidFill>
                  <a:schemeClr val="lt1"/>
                </a:solidFill>
                <a:latin typeface="Roboto"/>
                <a:ea typeface="Roboto"/>
                <a:cs typeface="Roboto"/>
                <a:sym typeface="Roboto"/>
              </a:rPr>
              <a:t>profitability</a:t>
            </a:r>
            <a:endParaRPr sz="1200">
              <a:solidFill>
                <a:schemeClr val="lt1"/>
              </a:solidFill>
              <a:latin typeface="Roboto"/>
              <a:ea typeface="Roboto"/>
              <a:cs typeface="Roboto"/>
              <a:sym typeface="Roboto"/>
            </a:endParaRPr>
          </a:p>
        </p:txBody>
      </p:sp>
      <p:sp>
        <p:nvSpPr>
          <p:cNvPr id="371" name="Google Shape;371;p25"/>
          <p:cNvSpPr/>
          <p:nvPr/>
        </p:nvSpPr>
        <p:spPr>
          <a:xfrm>
            <a:off x="6221361" y="1354478"/>
            <a:ext cx="1950600" cy="2180100"/>
          </a:xfrm>
          <a:prstGeom prst="roundRect">
            <a:avLst>
              <a:gd fmla="val 10059" name="adj"/>
            </a:avLst>
          </a:prstGeom>
          <a:solidFill>
            <a:schemeClr val="lt1"/>
          </a:solidFill>
          <a:ln cap="flat"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72" name="Google Shape;372;p25"/>
          <p:cNvSpPr txBox="1"/>
          <p:nvPr/>
        </p:nvSpPr>
        <p:spPr>
          <a:xfrm>
            <a:off x="6221361" y="1548974"/>
            <a:ext cx="1950600" cy="4062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282F39"/>
              </a:buClr>
              <a:buSzPts val="2500"/>
              <a:buFont typeface="Arial"/>
              <a:buNone/>
            </a:pPr>
            <a:r>
              <a:rPr lang="en" sz="2400">
                <a:solidFill>
                  <a:schemeClr val="accent3"/>
                </a:solidFill>
                <a:latin typeface="Fira Sans Extra Condensed Medium"/>
                <a:ea typeface="Fira Sans Extra Condensed Medium"/>
                <a:cs typeface="Fira Sans Extra Condensed Medium"/>
                <a:sym typeface="Fira Sans Extra Condensed Medium"/>
              </a:rPr>
              <a:t>Designing Products</a:t>
            </a:r>
            <a:endParaRPr i="0" sz="2400" u="none" cap="none" strike="noStrike">
              <a:solidFill>
                <a:schemeClr val="accent3"/>
              </a:solidFill>
              <a:latin typeface="Fira Sans Extra Condensed Medium"/>
              <a:ea typeface="Fira Sans Extra Condensed Medium"/>
              <a:cs typeface="Fira Sans Extra Condensed Medium"/>
              <a:sym typeface="Fira Sans Extra Condensed Medium"/>
            </a:endParaRPr>
          </a:p>
        </p:txBody>
      </p:sp>
      <p:sp>
        <p:nvSpPr>
          <p:cNvPr id="373" name="Google Shape;373;p25"/>
          <p:cNvSpPr/>
          <p:nvPr/>
        </p:nvSpPr>
        <p:spPr>
          <a:xfrm>
            <a:off x="6221361" y="2115347"/>
            <a:ext cx="1950600" cy="107190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74" name="Google Shape;374;p25"/>
          <p:cNvSpPr txBox="1"/>
          <p:nvPr/>
        </p:nvSpPr>
        <p:spPr>
          <a:xfrm>
            <a:off x="6221361" y="2136888"/>
            <a:ext cx="1950600" cy="11346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rPr lang="en" sz="1200">
                <a:solidFill>
                  <a:schemeClr val="lt1"/>
                </a:solidFill>
                <a:latin typeface="Roboto"/>
                <a:ea typeface="Roboto"/>
                <a:cs typeface="Roboto"/>
                <a:sym typeface="Roboto"/>
              </a:rPr>
              <a:t>Track the trends of customers and design products that they</a:t>
            </a:r>
            <a:endParaRPr sz="1200">
              <a:solidFill>
                <a:schemeClr val="lt1"/>
              </a:solidFill>
              <a:latin typeface="Roboto"/>
              <a:ea typeface="Roboto"/>
              <a:cs typeface="Roboto"/>
              <a:sym typeface="Roboto"/>
            </a:endParaRPr>
          </a:p>
          <a:p>
            <a:pPr indent="0" lvl="0" marL="0" rtl="0" algn="ctr">
              <a:spcBef>
                <a:spcPts val="0"/>
              </a:spcBef>
              <a:spcAft>
                <a:spcPts val="0"/>
              </a:spcAft>
              <a:buClr>
                <a:schemeClr val="dk1"/>
              </a:buClr>
              <a:buSzPts val="1100"/>
              <a:buFont typeface="Arial"/>
              <a:buNone/>
            </a:pPr>
            <a:r>
              <a:rPr lang="en" sz="1200">
                <a:solidFill>
                  <a:schemeClr val="lt1"/>
                </a:solidFill>
                <a:latin typeface="Roboto"/>
                <a:ea typeface="Roboto"/>
                <a:cs typeface="Roboto"/>
                <a:sym typeface="Roboto"/>
              </a:rPr>
              <a:t> want to buy</a:t>
            </a:r>
            <a:endParaRPr sz="1200">
              <a:solidFill>
                <a:schemeClr val="lt1"/>
              </a:solidFill>
              <a:latin typeface="Roboto"/>
              <a:ea typeface="Roboto"/>
              <a:cs typeface="Roboto"/>
              <a:sym typeface="Roboto"/>
            </a:endParaRPr>
          </a:p>
        </p:txBody>
      </p:sp>
      <p:sp>
        <p:nvSpPr>
          <p:cNvPr id="375" name="Google Shape;375;p25"/>
          <p:cNvSpPr/>
          <p:nvPr/>
        </p:nvSpPr>
        <p:spPr>
          <a:xfrm>
            <a:off x="3984262" y="3365145"/>
            <a:ext cx="1175479" cy="1175479"/>
          </a:xfrm>
          <a:custGeom>
            <a:rect b="b" l="l" r="r" t="t"/>
            <a:pathLst>
              <a:path extrusionOk="0" h="24385" w="24385">
                <a:moveTo>
                  <a:pt x="12176" y="1"/>
                </a:moveTo>
                <a:cubicBezTo>
                  <a:pt x="5438" y="1"/>
                  <a:pt x="1" y="5438"/>
                  <a:pt x="1" y="12176"/>
                </a:cubicBezTo>
                <a:cubicBezTo>
                  <a:pt x="1" y="18914"/>
                  <a:pt x="5438" y="24385"/>
                  <a:pt x="12176" y="24385"/>
                </a:cubicBezTo>
                <a:cubicBezTo>
                  <a:pt x="18914" y="24385"/>
                  <a:pt x="24385" y="18914"/>
                  <a:pt x="24385" y="12176"/>
                </a:cubicBezTo>
                <a:cubicBezTo>
                  <a:pt x="24385" y="5438"/>
                  <a:pt x="18914"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4063079" y="3443936"/>
            <a:ext cx="1017897" cy="1017897"/>
          </a:xfrm>
          <a:custGeom>
            <a:rect b="b" l="l" r="r" t="t"/>
            <a:pathLst>
              <a:path extrusionOk="0" h="21116" w="21116">
                <a:moveTo>
                  <a:pt x="10541" y="1134"/>
                </a:moveTo>
                <a:cubicBezTo>
                  <a:pt x="15745" y="1134"/>
                  <a:pt x="19948" y="5371"/>
                  <a:pt x="19948" y="10541"/>
                </a:cubicBezTo>
                <a:cubicBezTo>
                  <a:pt x="19948" y="15745"/>
                  <a:pt x="15745" y="19948"/>
                  <a:pt x="10541" y="19948"/>
                </a:cubicBezTo>
                <a:cubicBezTo>
                  <a:pt x="5371" y="19948"/>
                  <a:pt x="1134" y="15745"/>
                  <a:pt x="1134" y="10541"/>
                </a:cubicBezTo>
                <a:cubicBezTo>
                  <a:pt x="1134" y="5371"/>
                  <a:pt x="5371" y="1134"/>
                  <a:pt x="10541" y="1134"/>
                </a:cubicBezTo>
                <a:close/>
                <a:moveTo>
                  <a:pt x="10541" y="0"/>
                </a:moveTo>
                <a:cubicBezTo>
                  <a:pt x="4737" y="0"/>
                  <a:pt x="0" y="4737"/>
                  <a:pt x="0" y="10541"/>
                </a:cubicBezTo>
                <a:cubicBezTo>
                  <a:pt x="0" y="16379"/>
                  <a:pt x="4737" y="21115"/>
                  <a:pt x="10541" y="21115"/>
                </a:cubicBezTo>
                <a:cubicBezTo>
                  <a:pt x="16378" y="21115"/>
                  <a:pt x="21115" y="16379"/>
                  <a:pt x="21115" y="10541"/>
                </a:cubicBezTo>
                <a:cubicBezTo>
                  <a:pt x="21115" y="4737"/>
                  <a:pt x="16378" y="0"/>
                  <a:pt x="10541" y="0"/>
                </a:cubicBezTo>
                <a:close/>
              </a:path>
            </a:pathLst>
          </a:custGeom>
          <a:solidFill>
            <a:srgbClr val="7AE0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4420046" y="3674694"/>
            <a:ext cx="303933" cy="556382"/>
          </a:xfrm>
          <a:custGeom>
            <a:rect b="b" l="l" r="r" t="t"/>
            <a:pathLst>
              <a:path extrusionOk="0" h="11542" w="6305">
                <a:moveTo>
                  <a:pt x="2469" y="0"/>
                </a:moveTo>
                <a:lnTo>
                  <a:pt x="2469" y="1335"/>
                </a:lnTo>
                <a:cubicBezTo>
                  <a:pt x="968" y="1635"/>
                  <a:pt x="67" y="2636"/>
                  <a:pt x="67" y="3870"/>
                </a:cubicBezTo>
                <a:cubicBezTo>
                  <a:pt x="67" y="5237"/>
                  <a:pt x="1101" y="5938"/>
                  <a:pt x="2636" y="6438"/>
                </a:cubicBezTo>
                <a:cubicBezTo>
                  <a:pt x="3670" y="6805"/>
                  <a:pt x="4103" y="7139"/>
                  <a:pt x="4103" y="7673"/>
                </a:cubicBezTo>
                <a:cubicBezTo>
                  <a:pt x="4103" y="8240"/>
                  <a:pt x="3570" y="8573"/>
                  <a:pt x="2769" y="8573"/>
                </a:cubicBezTo>
                <a:cubicBezTo>
                  <a:pt x="1835" y="8573"/>
                  <a:pt x="1001" y="8273"/>
                  <a:pt x="434" y="7939"/>
                </a:cubicBezTo>
                <a:lnTo>
                  <a:pt x="0" y="9607"/>
                </a:lnTo>
                <a:cubicBezTo>
                  <a:pt x="534" y="9907"/>
                  <a:pt x="1435" y="10174"/>
                  <a:pt x="2402" y="10208"/>
                </a:cubicBezTo>
                <a:lnTo>
                  <a:pt x="2402" y="11542"/>
                </a:lnTo>
                <a:lnTo>
                  <a:pt x="3803" y="11542"/>
                </a:lnTo>
                <a:lnTo>
                  <a:pt x="3803" y="10108"/>
                </a:lnTo>
                <a:cubicBezTo>
                  <a:pt x="5404" y="9807"/>
                  <a:pt x="6305" y="8740"/>
                  <a:pt x="6305" y="7472"/>
                </a:cubicBezTo>
                <a:cubicBezTo>
                  <a:pt x="6305" y="6205"/>
                  <a:pt x="5638" y="5438"/>
                  <a:pt x="3936" y="4837"/>
                </a:cubicBezTo>
                <a:cubicBezTo>
                  <a:pt x="2736" y="4370"/>
                  <a:pt x="2235" y="4103"/>
                  <a:pt x="2235" y="3636"/>
                </a:cubicBezTo>
                <a:cubicBezTo>
                  <a:pt x="2235" y="3236"/>
                  <a:pt x="2535" y="2836"/>
                  <a:pt x="3469" y="2836"/>
                </a:cubicBezTo>
                <a:cubicBezTo>
                  <a:pt x="4470" y="2836"/>
                  <a:pt x="5137" y="3169"/>
                  <a:pt x="5504" y="3303"/>
                </a:cubicBezTo>
                <a:lnTo>
                  <a:pt x="5905" y="1702"/>
                </a:lnTo>
                <a:cubicBezTo>
                  <a:pt x="5438" y="1501"/>
                  <a:pt x="4804" y="1301"/>
                  <a:pt x="3836" y="1235"/>
                </a:cubicBezTo>
                <a:lnTo>
                  <a:pt x="3836" y="0"/>
                </a:lnTo>
                <a:close/>
              </a:path>
            </a:pathLst>
          </a:custGeom>
          <a:solidFill>
            <a:srgbClr val="216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78" name="Google Shape;378;p25"/>
          <p:cNvSpPr/>
          <p:nvPr/>
        </p:nvSpPr>
        <p:spPr>
          <a:xfrm>
            <a:off x="6442525" y="3473282"/>
            <a:ext cx="1508332" cy="959204"/>
          </a:xfrm>
          <a:custGeom>
            <a:rect b="b" l="l" r="r" t="t"/>
            <a:pathLst>
              <a:path extrusionOk="0" h="16313" w="25653">
                <a:moveTo>
                  <a:pt x="1302" y="1"/>
                </a:moveTo>
                <a:cubicBezTo>
                  <a:pt x="601" y="1"/>
                  <a:pt x="1" y="601"/>
                  <a:pt x="1" y="1302"/>
                </a:cubicBezTo>
                <a:lnTo>
                  <a:pt x="1" y="15012"/>
                </a:lnTo>
                <a:cubicBezTo>
                  <a:pt x="1" y="15712"/>
                  <a:pt x="601" y="16312"/>
                  <a:pt x="1302" y="16312"/>
                </a:cubicBezTo>
                <a:lnTo>
                  <a:pt x="24352" y="16312"/>
                </a:lnTo>
                <a:cubicBezTo>
                  <a:pt x="25052" y="16312"/>
                  <a:pt x="25652" y="15712"/>
                  <a:pt x="25652" y="15012"/>
                </a:cubicBezTo>
                <a:lnTo>
                  <a:pt x="25652" y="1302"/>
                </a:lnTo>
                <a:cubicBezTo>
                  <a:pt x="25652" y="601"/>
                  <a:pt x="25052" y="1"/>
                  <a:pt x="243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6442525" y="3641908"/>
            <a:ext cx="1508332" cy="168756"/>
          </a:xfrm>
          <a:custGeom>
            <a:rect b="b" l="l" r="r" t="t"/>
            <a:pathLst>
              <a:path extrusionOk="0" h="2870" w="25653">
                <a:moveTo>
                  <a:pt x="1" y="1"/>
                </a:moveTo>
                <a:lnTo>
                  <a:pt x="1" y="2869"/>
                </a:lnTo>
                <a:lnTo>
                  <a:pt x="25652" y="2869"/>
                </a:lnTo>
                <a:lnTo>
                  <a:pt x="25652" y="1"/>
                </a:lnTo>
                <a:close/>
              </a:path>
            </a:pathLst>
          </a:custGeom>
          <a:solidFill>
            <a:srgbClr val="714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6791678" y="3885206"/>
            <a:ext cx="135411" cy="135358"/>
          </a:xfrm>
          <a:custGeom>
            <a:rect b="b" l="l" r="r" t="t"/>
            <a:pathLst>
              <a:path extrusionOk="0" h="2302" w="2303">
                <a:moveTo>
                  <a:pt x="801" y="0"/>
                </a:moveTo>
                <a:lnTo>
                  <a:pt x="301" y="267"/>
                </a:lnTo>
                <a:lnTo>
                  <a:pt x="901" y="1001"/>
                </a:lnTo>
                <a:lnTo>
                  <a:pt x="901" y="1034"/>
                </a:lnTo>
                <a:lnTo>
                  <a:pt x="0" y="834"/>
                </a:lnTo>
                <a:lnTo>
                  <a:pt x="0" y="1434"/>
                </a:lnTo>
                <a:lnTo>
                  <a:pt x="934" y="1268"/>
                </a:lnTo>
                <a:lnTo>
                  <a:pt x="301" y="2001"/>
                </a:lnTo>
                <a:lnTo>
                  <a:pt x="801" y="2302"/>
                </a:lnTo>
                <a:lnTo>
                  <a:pt x="1135" y="1401"/>
                </a:lnTo>
                <a:lnTo>
                  <a:pt x="1468" y="2302"/>
                </a:lnTo>
                <a:lnTo>
                  <a:pt x="2002" y="2001"/>
                </a:lnTo>
                <a:lnTo>
                  <a:pt x="1368" y="1301"/>
                </a:lnTo>
                <a:lnTo>
                  <a:pt x="1368" y="1268"/>
                </a:lnTo>
                <a:lnTo>
                  <a:pt x="2302" y="1434"/>
                </a:lnTo>
                <a:lnTo>
                  <a:pt x="2302" y="834"/>
                </a:lnTo>
                <a:lnTo>
                  <a:pt x="1368" y="1034"/>
                </a:lnTo>
                <a:lnTo>
                  <a:pt x="2002" y="267"/>
                </a:lnTo>
                <a:lnTo>
                  <a:pt x="1501" y="0"/>
                </a:lnTo>
                <a:lnTo>
                  <a:pt x="1168" y="867"/>
                </a:lnTo>
                <a:lnTo>
                  <a:pt x="1135" y="867"/>
                </a:lnTo>
                <a:lnTo>
                  <a:pt x="801" y="0"/>
                </a:ln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6948556" y="3885206"/>
            <a:ext cx="133470" cy="135358"/>
          </a:xfrm>
          <a:custGeom>
            <a:rect b="b" l="l" r="r" t="t"/>
            <a:pathLst>
              <a:path extrusionOk="0" h="2302" w="2270">
                <a:moveTo>
                  <a:pt x="802" y="0"/>
                </a:moveTo>
                <a:lnTo>
                  <a:pt x="301" y="300"/>
                </a:lnTo>
                <a:lnTo>
                  <a:pt x="902" y="1034"/>
                </a:lnTo>
                <a:lnTo>
                  <a:pt x="1" y="834"/>
                </a:lnTo>
                <a:lnTo>
                  <a:pt x="1" y="1434"/>
                </a:lnTo>
                <a:lnTo>
                  <a:pt x="902" y="1268"/>
                </a:lnTo>
                <a:lnTo>
                  <a:pt x="902" y="1268"/>
                </a:lnTo>
                <a:lnTo>
                  <a:pt x="268" y="2001"/>
                </a:lnTo>
                <a:lnTo>
                  <a:pt x="768" y="2302"/>
                </a:lnTo>
                <a:lnTo>
                  <a:pt x="1135" y="1401"/>
                </a:lnTo>
                <a:lnTo>
                  <a:pt x="1469" y="2302"/>
                </a:lnTo>
                <a:lnTo>
                  <a:pt x="2002" y="2001"/>
                </a:lnTo>
                <a:lnTo>
                  <a:pt x="1335" y="1301"/>
                </a:lnTo>
                <a:lnTo>
                  <a:pt x="1369" y="1268"/>
                </a:lnTo>
                <a:lnTo>
                  <a:pt x="2269" y="1434"/>
                </a:lnTo>
                <a:lnTo>
                  <a:pt x="2269" y="834"/>
                </a:lnTo>
                <a:lnTo>
                  <a:pt x="1369" y="1034"/>
                </a:lnTo>
                <a:lnTo>
                  <a:pt x="1969" y="267"/>
                </a:lnTo>
                <a:lnTo>
                  <a:pt x="1469" y="0"/>
                </a:lnTo>
                <a:lnTo>
                  <a:pt x="1135" y="867"/>
                </a:lnTo>
                <a:lnTo>
                  <a:pt x="802" y="0"/>
                </a:ln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7103552" y="3885206"/>
            <a:ext cx="135352" cy="135358"/>
          </a:xfrm>
          <a:custGeom>
            <a:rect b="b" l="l" r="r" t="t"/>
            <a:pathLst>
              <a:path extrusionOk="0" h="2302" w="2302">
                <a:moveTo>
                  <a:pt x="801" y="0"/>
                </a:moveTo>
                <a:lnTo>
                  <a:pt x="300" y="267"/>
                </a:lnTo>
                <a:lnTo>
                  <a:pt x="901" y="1001"/>
                </a:lnTo>
                <a:lnTo>
                  <a:pt x="901" y="1034"/>
                </a:lnTo>
                <a:lnTo>
                  <a:pt x="0" y="834"/>
                </a:lnTo>
                <a:lnTo>
                  <a:pt x="0" y="1434"/>
                </a:lnTo>
                <a:lnTo>
                  <a:pt x="901" y="1268"/>
                </a:lnTo>
                <a:lnTo>
                  <a:pt x="901" y="1268"/>
                </a:lnTo>
                <a:lnTo>
                  <a:pt x="300" y="2001"/>
                </a:lnTo>
                <a:lnTo>
                  <a:pt x="801" y="2302"/>
                </a:lnTo>
                <a:lnTo>
                  <a:pt x="1134" y="1401"/>
                </a:lnTo>
                <a:lnTo>
                  <a:pt x="1468" y="2302"/>
                </a:lnTo>
                <a:lnTo>
                  <a:pt x="2002" y="2001"/>
                </a:lnTo>
                <a:lnTo>
                  <a:pt x="1368" y="1301"/>
                </a:lnTo>
                <a:lnTo>
                  <a:pt x="1368" y="1268"/>
                </a:lnTo>
                <a:lnTo>
                  <a:pt x="2302" y="1434"/>
                </a:lnTo>
                <a:lnTo>
                  <a:pt x="2302" y="834"/>
                </a:lnTo>
                <a:lnTo>
                  <a:pt x="1368" y="1034"/>
                </a:lnTo>
                <a:lnTo>
                  <a:pt x="2002" y="267"/>
                </a:lnTo>
                <a:lnTo>
                  <a:pt x="1468" y="0"/>
                </a:lnTo>
                <a:lnTo>
                  <a:pt x="1134" y="867"/>
                </a:lnTo>
                <a:lnTo>
                  <a:pt x="801" y="0"/>
                </a:ln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7258489" y="3885206"/>
            <a:ext cx="135411" cy="135358"/>
          </a:xfrm>
          <a:custGeom>
            <a:rect b="b" l="l" r="r" t="t"/>
            <a:pathLst>
              <a:path extrusionOk="0" h="2302" w="2303">
                <a:moveTo>
                  <a:pt x="834" y="0"/>
                </a:moveTo>
                <a:lnTo>
                  <a:pt x="301" y="267"/>
                </a:lnTo>
                <a:lnTo>
                  <a:pt x="934" y="1001"/>
                </a:lnTo>
                <a:lnTo>
                  <a:pt x="901" y="1034"/>
                </a:lnTo>
                <a:lnTo>
                  <a:pt x="0" y="834"/>
                </a:lnTo>
                <a:lnTo>
                  <a:pt x="0" y="1434"/>
                </a:lnTo>
                <a:lnTo>
                  <a:pt x="934" y="1268"/>
                </a:lnTo>
                <a:lnTo>
                  <a:pt x="301" y="2001"/>
                </a:lnTo>
                <a:lnTo>
                  <a:pt x="801" y="2302"/>
                </a:lnTo>
                <a:lnTo>
                  <a:pt x="1135" y="1401"/>
                </a:lnTo>
                <a:lnTo>
                  <a:pt x="1168" y="1401"/>
                </a:lnTo>
                <a:lnTo>
                  <a:pt x="1501" y="2302"/>
                </a:lnTo>
                <a:lnTo>
                  <a:pt x="2002" y="2001"/>
                </a:lnTo>
                <a:lnTo>
                  <a:pt x="1368" y="1301"/>
                </a:lnTo>
                <a:lnTo>
                  <a:pt x="1368" y="1268"/>
                </a:lnTo>
                <a:lnTo>
                  <a:pt x="2302" y="1434"/>
                </a:lnTo>
                <a:lnTo>
                  <a:pt x="2302" y="834"/>
                </a:lnTo>
                <a:lnTo>
                  <a:pt x="1368" y="1034"/>
                </a:lnTo>
                <a:lnTo>
                  <a:pt x="2002" y="267"/>
                </a:lnTo>
                <a:lnTo>
                  <a:pt x="1501" y="0"/>
                </a:lnTo>
                <a:lnTo>
                  <a:pt x="1168" y="867"/>
                </a:lnTo>
                <a:lnTo>
                  <a:pt x="834" y="0"/>
                </a:ln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7415367" y="3885206"/>
            <a:ext cx="135411" cy="135358"/>
          </a:xfrm>
          <a:custGeom>
            <a:rect b="b" l="l" r="r" t="t"/>
            <a:pathLst>
              <a:path extrusionOk="0" h="2302" w="2303">
                <a:moveTo>
                  <a:pt x="802" y="0"/>
                </a:moveTo>
                <a:lnTo>
                  <a:pt x="268" y="267"/>
                </a:lnTo>
                <a:lnTo>
                  <a:pt x="902" y="1001"/>
                </a:lnTo>
                <a:lnTo>
                  <a:pt x="902" y="1034"/>
                </a:lnTo>
                <a:lnTo>
                  <a:pt x="1" y="834"/>
                </a:lnTo>
                <a:lnTo>
                  <a:pt x="1" y="1434"/>
                </a:lnTo>
                <a:lnTo>
                  <a:pt x="902" y="1268"/>
                </a:lnTo>
                <a:lnTo>
                  <a:pt x="268" y="2001"/>
                </a:lnTo>
                <a:lnTo>
                  <a:pt x="768" y="2302"/>
                </a:lnTo>
                <a:lnTo>
                  <a:pt x="1135" y="1401"/>
                </a:lnTo>
                <a:lnTo>
                  <a:pt x="1469" y="2302"/>
                </a:lnTo>
                <a:lnTo>
                  <a:pt x="1969" y="2001"/>
                </a:lnTo>
                <a:lnTo>
                  <a:pt x="1335" y="1301"/>
                </a:lnTo>
                <a:lnTo>
                  <a:pt x="1369" y="1268"/>
                </a:lnTo>
                <a:lnTo>
                  <a:pt x="2303" y="1434"/>
                </a:lnTo>
                <a:lnTo>
                  <a:pt x="2303" y="834"/>
                </a:lnTo>
                <a:lnTo>
                  <a:pt x="1369" y="1034"/>
                </a:lnTo>
                <a:lnTo>
                  <a:pt x="2002" y="267"/>
                </a:lnTo>
                <a:lnTo>
                  <a:pt x="1469" y="0"/>
                </a:lnTo>
                <a:lnTo>
                  <a:pt x="1135" y="867"/>
                </a:lnTo>
                <a:lnTo>
                  <a:pt x="802" y="0"/>
                </a:ln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5"/>
          <p:cNvSpPr/>
          <p:nvPr/>
        </p:nvSpPr>
        <p:spPr>
          <a:xfrm>
            <a:off x="7570363" y="3885206"/>
            <a:ext cx="135352" cy="135358"/>
          </a:xfrm>
          <a:custGeom>
            <a:rect b="b" l="l" r="r" t="t"/>
            <a:pathLst>
              <a:path extrusionOk="0" h="2302" w="2302">
                <a:moveTo>
                  <a:pt x="834" y="0"/>
                </a:moveTo>
                <a:lnTo>
                  <a:pt x="300" y="267"/>
                </a:lnTo>
                <a:lnTo>
                  <a:pt x="934" y="1001"/>
                </a:lnTo>
                <a:lnTo>
                  <a:pt x="901" y="1034"/>
                </a:lnTo>
                <a:lnTo>
                  <a:pt x="0" y="834"/>
                </a:lnTo>
                <a:lnTo>
                  <a:pt x="0" y="1434"/>
                </a:lnTo>
                <a:lnTo>
                  <a:pt x="934" y="1268"/>
                </a:lnTo>
                <a:lnTo>
                  <a:pt x="300" y="2001"/>
                </a:lnTo>
                <a:lnTo>
                  <a:pt x="801" y="2302"/>
                </a:lnTo>
                <a:lnTo>
                  <a:pt x="1134" y="1401"/>
                </a:lnTo>
                <a:lnTo>
                  <a:pt x="1468" y="2302"/>
                </a:lnTo>
                <a:lnTo>
                  <a:pt x="2002" y="2001"/>
                </a:lnTo>
                <a:lnTo>
                  <a:pt x="1368" y="1301"/>
                </a:lnTo>
                <a:lnTo>
                  <a:pt x="1368" y="1268"/>
                </a:lnTo>
                <a:lnTo>
                  <a:pt x="2302" y="1434"/>
                </a:lnTo>
                <a:lnTo>
                  <a:pt x="2302" y="834"/>
                </a:lnTo>
                <a:lnTo>
                  <a:pt x="1368" y="1034"/>
                </a:lnTo>
                <a:lnTo>
                  <a:pt x="2002" y="267"/>
                </a:lnTo>
                <a:lnTo>
                  <a:pt x="1501" y="0"/>
                </a:lnTo>
                <a:lnTo>
                  <a:pt x="1168" y="867"/>
                </a:lnTo>
                <a:lnTo>
                  <a:pt x="1134" y="867"/>
                </a:lnTo>
                <a:lnTo>
                  <a:pt x="834" y="0"/>
                </a:ln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a:off x="7727241" y="3885206"/>
            <a:ext cx="135411" cy="135358"/>
          </a:xfrm>
          <a:custGeom>
            <a:rect b="b" l="l" r="r" t="t"/>
            <a:pathLst>
              <a:path extrusionOk="0" h="2302" w="2303">
                <a:moveTo>
                  <a:pt x="801" y="0"/>
                </a:moveTo>
                <a:lnTo>
                  <a:pt x="301" y="267"/>
                </a:lnTo>
                <a:lnTo>
                  <a:pt x="901" y="1001"/>
                </a:lnTo>
                <a:lnTo>
                  <a:pt x="901" y="1034"/>
                </a:lnTo>
                <a:lnTo>
                  <a:pt x="1" y="834"/>
                </a:lnTo>
                <a:lnTo>
                  <a:pt x="1" y="1434"/>
                </a:lnTo>
                <a:lnTo>
                  <a:pt x="901" y="1268"/>
                </a:lnTo>
                <a:lnTo>
                  <a:pt x="301" y="2001"/>
                </a:lnTo>
                <a:lnTo>
                  <a:pt x="801" y="2302"/>
                </a:lnTo>
                <a:lnTo>
                  <a:pt x="1135" y="1401"/>
                </a:lnTo>
                <a:lnTo>
                  <a:pt x="1468" y="2302"/>
                </a:lnTo>
                <a:lnTo>
                  <a:pt x="2002" y="2001"/>
                </a:lnTo>
                <a:lnTo>
                  <a:pt x="1335" y="1301"/>
                </a:lnTo>
                <a:lnTo>
                  <a:pt x="1368" y="1268"/>
                </a:lnTo>
                <a:lnTo>
                  <a:pt x="2302" y="1434"/>
                </a:lnTo>
                <a:lnTo>
                  <a:pt x="2302" y="834"/>
                </a:lnTo>
                <a:lnTo>
                  <a:pt x="1368" y="1034"/>
                </a:lnTo>
                <a:lnTo>
                  <a:pt x="1368" y="1034"/>
                </a:lnTo>
                <a:lnTo>
                  <a:pt x="1969" y="267"/>
                </a:lnTo>
                <a:lnTo>
                  <a:pt x="1468" y="0"/>
                </a:lnTo>
                <a:lnTo>
                  <a:pt x="1135" y="867"/>
                </a:lnTo>
                <a:lnTo>
                  <a:pt x="801" y="0"/>
                </a:ln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25"/>
          <p:cNvGrpSpPr/>
          <p:nvPr/>
        </p:nvGrpSpPr>
        <p:grpSpPr>
          <a:xfrm>
            <a:off x="971938" y="1354478"/>
            <a:ext cx="1950600" cy="3078031"/>
            <a:chOff x="971938" y="1354478"/>
            <a:chExt cx="1950600" cy="3078031"/>
          </a:xfrm>
        </p:grpSpPr>
        <p:sp>
          <p:nvSpPr>
            <p:cNvPr id="388" name="Google Shape;388;p25"/>
            <p:cNvSpPr/>
            <p:nvPr/>
          </p:nvSpPr>
          <p:spPr>
            <a:xfrm>
              <a:off x="971938" y="1354478"/>
              <a:ext cx="1950600" cy="2180100"/>
            </a:xfrm>
            <a:prstGeom prst="roundRect">
              <a:avLst>
                <a:gd fmla="val 10059" name="adj"/>
              </a:avLst>
            </a:prstGeom>
            <a:solidFill>
              <a:schemeClr val="lt1"/>
            </a:solidFill>
            <a:ln cap="flat"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89" name="Google Shape;389;p25"/>
            <p:cNvSpPr/>
            <p:nvPr/>
          </p:nvSpPr>
          <p:spPr>
            <a:xfrm>
              <a:off x="971938" y="2115347"/>
              <a:ext cx="1950600" cy="10719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90" name="Google Shape;390;p25"/>
            <p:cNvSpPr txBox="1"/>
            <p:nvPr/>
          </p:nvSpPr>
          <p:spPr>
            <a:xfrm>
              <a:off x="971938" y="1548974"/>
              <a:ext cx="1950600" cy="4062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282F39"/>
                </a:buClr>
                <a:buSzPts val="2500"/>
                <a:buFont typeface="Arial"/>
                <a:buNone/>
              </a:pPr>
              <a:r>
                <a:rPr lang="en" sz="2400">
                  <a:solidFill>
                    <a:schemeClr val="accent1"/>
                  </a:solidFill>
                  <a:latin typeface="Fira Sans Extra Condensed Medium"/>
                  <a:ea typeface="Fira Sans Extra Condensed Medium"/>
                  <a:cs typeface="Fira Sans Extra Condensed Medium"/>
                  <a:sym typeface="Fira Sans Extra Condensed Medium"/>
                </a:rPr>
                <a:t>Personalised Shopping</a:t>
              </a:r>
              <a:endParaRPr i="0" sz="2400" u="none" cap="none" strike="noStrike">
                <a:solidFill>
                  <a:schemeClr val="accent1"/>
                </a:solidFill>
                <a:latin typeface="Fira Sans Extra Condensed Medium"/>
                <a:ea typeface="Fira Sans Extra Condensed Medium"/>
                <a:cs typeface="Fira Sans Extra Condensed Medium"/>
                <a:sym typeface="Fira Sans Extra Condensed Medium"/>
              </a:endParaRPr>
            </a:p>
          </p:txBody>
        </p:sp>
        <p:sp>
          <p:nvSpPr>
            <p:cNvPr id="391" name="Google Shape;391;p25"/>
            <p:cNvSpPr txBox="1"/>
            <p:nvPr/>
          </p:nvSpPr>
          <p:spPr>
            <a:xfrm>
              <a:off x="971938" y="2136888"/>
              <a:ext cx="1950600" cy="11346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 sz="1200">
                  <a:solidFill>
                    <a:schemeClr val="lt1"/>
                  </a:solidFill>
                  <a:latin typeface="Roboto"/>
                  <a:ea typeface="Roboto"/>
                  <a:cs typeface="Roboto"/>
                  <a:sym typeface="Roboto"/>
                </a:rPr>
                <a:t>Recommending the right products to different individual customers</a:t>
              </a:r>
              <a:endParaRPr b="0" i="0" sz="1500" u="none" cap="none" strike="noStrike">
                <a:solidFill>
                  <a:srgbClr val="FFFFFF"/>
                </a:solidFill>
                <a:latin typeface="Arial"/>
                <a:ea typeface="Arial"/>
                <a:cs typeface="Arial"/>
                <a:sym typeface="Arial"/>
              </a:endParaRPr>
            </a:p>
          </p:txBody>
        </p:sp>
        <p:sp>
          <p:nvSpPr>
            <p:cNvPr id="392" name="Google Shape;392;p25"/>
            <p:cNvSpPr/>
            <p:nvPr/>
          </p:nvSpPr>
          <p:spPr>
            <a:xfrm>
              <a:off x="1359550" y="3380675"/>
              <a:ext cx="1175400" cy="5259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100">
                <a:solidFill>
                  <a:srgbClr val="F2EF9D"/>
                </a:solidFill>
                <a:latin typeface="Fira Sans Extra Condensed Medium"/>
                <a:ea typeface="Fira Sans Extra Condensed Medium"/>
                <a:cs typeface="Fira Sans Extra Condensed Medium"/>
                <a:sym typeface="Fira Sans Extra Condensed Medium"/>
              </a:endParaRPr>
            </a:p>
          </p:txBody>
        </p:sp>
        <p:sp>
          <p:nvSpPr>
            <p:cNvPr id="393" name="Google Shape;393;p25"/>
            <p:cNvSpPr/>
            <p:nvPr/>
          </p:nvSpPr>
          <p:spPr>
            <a:xfrm>
              <a:off x="1359550" y="3906609"/>
              <a:ext cx="1175400" cy="525900"/>
            </a:xfrm>
            <a:prstGeom prst="roundRect">
              <a:avLst>
                <a:gd fmla="val 16667" name="adj"/>
              </a:avLst>
            </a:prstGeom>
            <a:solidFill>
              <a:srgbClr val="F2EF9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600">
                <a:solidFill>
                  <a:srgbClr val="909628"/>
                </a:solidFill>
                <a:latin typeface="Fira Sans Extra Condensed Medium"/>
                <a:ea typeface="Fira Sans Extra Condensed Medium"/>
                <a:cs typeface="Fira Sans Extra Condensed Medium"/>
                <a:sym typeface="Fira Sans Extra Condensed Medium"/>
              </a:endParaRPr>
            </a:p>
          </p:txBody>
        </p:sp>
      </p:grpSp>
      <p:sp>
        <p:nvSpPr>
          <p:cNvPr id="394" name="Google Shape;394;p25"/>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Ryan</a:t>
            </a:r>
            <a:endParaRPr sz="1000">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26"/>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Exploration</a:t>
            </a:r>
            <a:endParaRPr/>
          </a:p>
        </p:txBody>
      </p:sp>
      <p:cxnSp>
        <p:nvCxnSpPr>
          <p:cNvPr id="400" name="Google Shape;400;p26"/>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401" name="Google Shape;401;p26"/>
          <p:cNvSpPr/>
          <p:nvPr/>
        </p:nvSpPr>
        <p:spPr>
          <a:xfrm>
            <a:off x="394750" y="42783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402" name="Google Shape;402;p26"/>
          <p:cNvSpPr/>
          <p:nvPr/>
        </p:nvSpPr>
        <p:spPr>
          <a:xfrm>
            <a:off x="7473050" y="4273450"/>
            <a:ext cx="1444500" cy="527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403" name="Google Shape;403;p26"/>
          <p:cNvSpPr/>
          <p:nvPr/>
        </p:nvSpPr>
        <p:spPr>
          <a:xfrm>
            <a:off x="5728375" y="4002650"/>
            <a:ext cx="1444500" cy="10785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FFFF"/>
                </a:solidFill>
              </a:rPr>
              <a:t>Data Exploration</a:t>
            </a:r>
            <a:endParaRPr b="1" sz="1300">
              <a:solidFill>
                <a:srgbClr val="FFFFFF"/>
              </a:solidFill>
            </a:endParaRPr>
          </a:p>
        </p:txBody>
      </p:sp>
      <p:sp>
        <p:nvSpPr>
          <p:cNvPr id="404" name="Google Shape;404;p26"/>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405" name="Google Shape;405;p26"/>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406" name="Google Shape;406;p26"/>
          <p:cNvCxnSpPr>
            <a:stCxn id="401" idx="3"/>
            <a:endCxn id="404" idx="1"/>
          </p:cNvCxnSpPr>
          <p:nvPr/>
        </p:nvCxnSpPr>
        <p:spPr>
          <a:xfrm flipH="1" rot="10800000">
            <a:off x="1889050" y="4537100"/>
            <a:ext cx="300300" cy="4800"/>
          </a:xfrm>
          <a:prstGeom prst="straightConnector1">
            <a:avLst/>
          </a:prstGeom>
          <a:noFill/>
          <a:ln cap="flat" cmpd="sng" w="28575">
            <a:solidFill>
              <a:srgbClr val="4A86E8"/>
            </a:solidFill>
            <a:prstDash val="solid"/>
            <a:round/>
            <a:headEnd len="med" w="med" type="none"/>
            <a:tailEnd len="med" w="med" type="none"/>
          </a:ln>
        </p:spPr>
      </p:cxnSp>
      <p:cxnSp>
        <p:nvCxnSpPr>
          <p:cNvPr id="407" name="Google Shape;407;p26"/>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08" name="Google Shape;408;p26"/>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09" name="Google Shape;409;p26"/>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pic>
        <p:nvPicPr>
          <p:cNvPr id="410" name="Google Shape;410;p26"/>
          <p:cNvPicPr preferRelativeResize="0"/>
          <p:nvPr/>
        </p:nvPicPr>
        <p:blipFill>
          <a:blip r:embed="rId3">
            <a:alphaModFix/>
          </a:blip>
          <a:stretch>
            <a:fillRect/>
          </a:stretch>
        </p:blipFill>
        <p:spPr>
          <a:xfrm>
            <a:off x="1602500" y="910725"/>
            <a:ext cx="6206896" cy="2911750"/>
          </a:xfrm>
          <a:prstGeom prst="rect">
            <a:avLst/>
          </a:prstGeom>
          <a:noFill/>
          <a:ln>
            <a:noFill/>
          </a:ln>
        </p:spPr>
      </p:pic>
      <p:sp>
        <p:nvSpPr>
          <p:cNvPr id="411" name="Google Shape;411;p26"/>
          <p:cNvSpPr/>
          <p:nvPr/>
        </p:nvSpPr>
        <p:spPr>
          <a:xfrm>
            <a:off x="1808725" y="910757"/>
            <a:ext cx="1337100" cy="3187500"/>
          </a:xfrm>
          <a:prstGeom prst="ellipse">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6"/>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Kin Yi</a:t>
            </a:r>
            <a:endParaRPr sz="1000">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27"/>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Exploration</a:t>
            </a:r>
            <a:endParaRPr/>
          </a:p>
        </p:txBody>
      </p:sp>
      <p:cxnSp>
        <p:nvCxnSpPr>
          <p:cNvPr id="418" name="Google Shape;418;p27"/>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419" name="Google Shape;419;p27"/>
          <p:cNvSpPr/>
          <p:nvPr/>
        </p:nvSpPr>
        <p:spPr>
          <a:xfrm>
            <a:off x="394750" y="42783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420" name="Google Shape;420;p27"/>
          <p:cNvSpPr/>
          <p:nvPr/>
        </p:nvSpPr>
        <p:spPr>
          <a:xfrm>
            <a:off x="7473050" y="4273450"/>
            <a:ext cx="1444500" cy="527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421" name="Google Shape;421;p27"/>
          <p:cNvSpPr/>
          <p:nvPr/>
        </p:nvSpPr>
        <p:spPr>
          <a:xfrm>
            <a:off x="5728375" y="4002650"/>
            <a:ext cx="1444500" cy="10785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FFFF"/>
                </a:solidFill>
              </a:rPr>
              <a:t>Data Exploration</a:t>
            </a:r>
            <a:endParaRPr b="1" sz="1300">
              <a:solidFill>
                <a:srgbClr val="FFFFFF"/>
              </a:solidFill>
            </a:endParaRPr>
          </a:p>
        </p:txBody>
      </p:sp>
      <p:sp>
        <p:nvSpPr>
          <p:cNvPr id="422" name="Google Shape;422;p27"/>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423" name="Google Shape;423;p27"/>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424" name="Google Shape;424;p27"/>
          <p:cNvCxnSpPr>
            <a:stCxn id="419" idx="3"/>
            <a:endCxn id="422" idx="1"/>
          </p:cNvCxnSpPr>
          <p:nvPr/>
        </p:nvCxnSpPr>
        <p:spPr>
          <a:xfrm flipH="1" rot="10800000">
            <a:off x="1889050" y="4537100"/>
            <a:ext cx="300300" cy="4800"/>
          </a:xfrm>
          <a:prstGeom prst="straightConnector1">
            <a:avLst/>
          </a:prstGeom>
          <a:noFill/>
          <a:ln cap="flat" cmpd="sng" w="28575">
            <a:solidFill>
              <a:srgbClr val="4A86E8"/>
            </a:solidFill>
            <a:prstDash val="solid"/>
            <a:round/>
            <a:headEnd len="med" w="med" type="none"/>
            <a:tailEnd len="med" w="med" type="none"/>
          </a:ln>
        </p:spPr>
      </p:cxnSp>
      <p:cxnSp>
        <p:nvCxnSpPr>
          <p:cNvPr id="425" name="Google Shape;425;p27"/>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26" name="Google Shape;426;p27"/>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27" name="Google Shape;427;p27"/>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pic>
        <p:nvPicPr>
          <p:cNvPr id="428" name="Google Shape;428;p27"/>
          <p:cNvPicPr preferRelativeResize="0"/>
          <p:nvPr/>
        </p:nvPicPr>
        <p:blipFill>
          <a:blip r:embed="rId3">
            <a:alphaModFix/>
          </a:blip>
          <a:stretch>
            <a:fillRect/>
          </a:stretch>
        </p:blipFill>
        <p:spPr>
          <a:xfrm>
            <a:off x="152400" y="882975"/>
            <a:ext cx="1600200" cy="2619375"/>
          </a:xfrm>
          <a:prstGeom prst="rect">
            <a:avLst/>
          </a:prstGeom>
          <a:noFill/>
          <a:ln>
            <a:noFill/>
          </a:ln>
        </p:spPr>
      </p:pic>
      <p:pic>
        <p:nvPicPr>
          <p:cNvPr id="429" name="Google Shape;429;p27"/>
          <p:cNvPicPr preferRelativeResize="0"/>
          <p:nvPr/>
        </p:nvPicPr>
        <p:blipFill>
          <a:blip r:embed="rId4">
            <a:alphaModFix/>
          </a:blip>
          <a:stretch>
            <a:fillRect/>
          </a:stretch>
        </p:blipFill>
        <p:spPr>
          <a:xfrm>
            <a:off x="1905000" y="882975"/>
            <a:ext cx="5943600" cy="2409825"/>
          </a:xfrm>
          <a:prstGeom prst="rect">
            <a:avLst/>
          </a:prstGeom>
          <a:noFill/>
          <a:ln>
            <a:noFill/>
          </a:ln>
        </p:spPr>
      </p:pic>
      <p:sp>
        <p:nvSpPr>
          <p:cNvPr id="430" name="Google Shape;430;p27"/>
          <p:cNvSpPr txBox="1"/>
          <p:nvPr/>
        </p:nvSpPr>
        <p:spPr>
          <a:xfrm>
            <a:off x="2037750" y="3447625"/>
            <a:ext cx="5068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Main bulk of transactions from United Kingdom at </a:t>
            </a:r>
            <a:r>
              <a:rPr b="1" lang="en" sz="1600">
                <a:highlight>
                  <a:srgbClr val="FFFF00"/>
                </a:highlight>
                <a:latin typeface="Roboto"/>
                <a:ea typeface="Roboto"/>
                <a:cs typeface="Roboto"/>
                <a:sym typeface="Roboto"/>
              </a:rPr>
              <a:t>88.83%</a:t>
            </a:r>
            <a:r>
              <a:rPr b="1" lang="en" sz="1600">
                <a:latin typeface="Roboto"/>
                <a:ea typeface="Roboto"/>
                <a:cs typeface="Roboto"/>
                <a:sym typeface="Roboto"/>
              </a:rPr>
              <a:t> </a:t>
            </a:r>
            <a:endParaRPr b="1" sz="1600">
              <a:latin typeface="Roboto"/>
              <a:ea typeface="Roboto"/>
              <a:cs typeface="Roboto"/>
              <a:sym typeface="Roboto"/>
            </a:endParaRPr>
          </a:p>
        </p:txBody>
      </p:sp>
      <p:sp>
        <p:nvSpPr>
          <p:cNvPr id="431" name="Google Shape;431;p27"/>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Kin Yi</a:t>
            </a:r>
            <a:endParaRPr sz="10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28"/>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Exploration</a:t>
            </a:r>
            <a:endParaRPr/>
          </a:p>
        </p:txBody>
      </p:sp>
      <p:cxnSp>
        <p:nvCxnSpPr>
          <p:cNvPr id="437" name="Google Shape;437;p28"/>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438" name="Google Shape;438;p28"/>
          <p:cNvSpPr/>
          <p:nvPr/>
        </p:nvSpPr>
        <p:spPr>
          <a:xfrm>
            <a:off x="394750" y="42783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439" name="Google Shape;439;p28"/>
          <p:cNvSpPr/>
          <p:nvPr/>
        </p:nvSpPr>
        <p:spPr>
          <a:xfrm>
            <a:off x="7473050" y="4273450"/>
            <a:ext cx="1444500" cy="527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440" name="Google Shape;440;p28"/>
          <p:cNvSpPr/>
          <p:nvPr/>
        </p:nvSpPr>
        <p:spPr>
          <a:xfrm>
            <a:off x="5728375" y="4002650"/>
            <a:ext cx="1444500" cy="10785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FFFF"/>
                </a:solidFill>
              </a:rPr>
              <a:t>Data Exploration</a:t>
            </a:r>
            <a:endParaRPr b="1" sz="1300">
              <a:solidFill>
                <a:srgbClr val="FFFFFF"/>
              </a:solidFill>
            </a:endParaRPr>
          </a:p>
        </p:txBody>
      </p:sp>
      <p:sp>
        <p:nvSpPr>
          <p:cNvPr id="441" name="Google Shape;441;p28"/>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442" name="Google Shape;442;p28"/>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443" name="Google Shape;443;p28"/>
          <p:cNvCxnSpPr>
            <a:stCxn id="438" idx="3"/>
            <a:endCxn id="441" idx="1"/>
          </p:cNvCxnSpPr>
          <p:nvPr/>
        </p:nvCxnSpPr>
        <p:spPr>
          <a:xfrm flipH="1" rot="10800000">
            <a:off x="1889050" y="4537100"/>
            <a:ext cx="300300" cy="4800"/>
          </a:xfrm>
          <a:prstGeom prst="straightConnector1">
            <a:avLst/>
          </a:prstGeom>
          <a:noFill/>
          <a:ln cap="flat" cmpd="sng" w="28575">
            <a:solidFill>
              <a:srgbClr val="4A86E8"/>
            </a:solidFill>
            <a:prstDash val="solid"/>
            <a:round/>
            <a:headEnd len="med" w="med" type="none"/>
            <a:tailEnd len="med" w="med" type="none"/>
          </a:ln>
        </p:spPr>
      </p:cxnSp>
      <p:cxnSp>
        <p:nvCxnSpPr>
          <p:cNvPr id="444" name="Google Shape;444;p28"/>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45" name="Google Shape;445;p28"/>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46" name="Google Shape;446;p28"/>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pic>
        <p:nvPicPr>
          <p:cNvPr id="447" name="Google Shape;447;p28"/>
          <p:cNvPicPr preferRelativeResize="0"/>
          <p:nvPr/>
        </p:nvPicPr>
        <p:blipFill>
          <a:blip r:embed="rId3">
            <a:alphaModFix/>
          </a:blip>
          <a:stretch>
            <a:fillRect/>
          </a:stretch>
        </p:blipFill>
        <p:spPr>
          <a:xfrm>
            <a:off x="163175" y="952725"/>
            <a:ext cx="4013125" cy="2875950"/>
          </a:xfrm>
          <a:prstGeom prst="rect">
            <a:avLst/>
          </a:prstGeom>
          <a:noFill/>
          <a:ln>
            <a:noFill/>
          </a:ln>
        </p:spPr>
      </p:pic>
      <p:pic>
        <p:nvPicPr>
          <p:cNvPr id="448" name="Google Shape;448;p28"/>
          <p:cNvPicPr preferRelativeResize="0"/>
          <p:nvPr/>
        </p:nvPicPr>
        <p:blipFill>
          <a:blip r:embed="rId4">
            <a:alphaModFix/>
          </a:blip>
          <a:stretch>
            <a:fillRect/>
          </a:stretch>
        </p:blipFill>
        <p:spPr>
          <a:xfrm>
            <a:off x="4984850" y="952725"/>
            <a:ext cx="3792525" cy="2690125"/>
          </a:xfrm>
          <a:prstGeom prst="rect">
            <a:avLst/>
          </a:prstGeom>
          <a:noFill/>
          <a:ln>
            <a:noFill/>
          </a:ln>
        </p:spPr>
      </p:pic>
      <p:sp>
        <p:nvSpPr>
          <p:cNvPr id="449" name="Google Shape;449;p28"/>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Kin Yi</a:t>
            </a:r>
            <a:endParaRPr sz="10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29"/>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PowerBi</a:t>
            </a:r>
            <a:endParaRPr/>
          </a:p>
        </p:txBody>
      </p:sp>
      <p:cxnSp>
        <p:nvCxnSpPr>
          <p:cNvPr id="455" name="Google Shape;455;p29"/>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456" name="Google Shape;456;p29"/>
          <p:cNvSpPr/>
          <p:nvPr/>
        </p:nvSpPr>
        <p:spPr>
          <a:xfrm>
            <a:off x="394750" y="42783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457" name="Google Shape;457;p29"/>
          <p:cNvSpPr/>
          <p:nvPr/>
        </p:nvSpPr>
        <p:spPr>
          <a:xfrm>
            <a:off x="7473050" y="4273450"/>
            <a:ext cx="1444500" cy="527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458" name="Google Shape;458;p29"/>
          <p:cNvSpPr/>
          <p:nvPr/>
        </p:nvSpPr>
        <p:spPr>
          <a:xfrm>
            <a:off x="5728375" y="4002650"/>
            <a:ext cx="1444500" cy="10785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FFFF"/>
                </a:solidFill>
              </a:rPr>
              <a:t>Data Exploration</a:t>
            </a:r>
            <a:endParaRPr b="1" sz="1300">
              <a:solidFill>
                <a:srgbClr val="FFFFFF"/>
              </a:solidFill>
            </a:endParaRPr>
          </a:p>
        </p:txBody>
      </p:sp>
      <p:sp>
        <p:nvSpPr>
          <p:cNvPr id="459" name="Google Shape;459;p29"/>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460" name="Google Shape;460;p29"/>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461" name="Google Shape;461;p29"/>
          <p:cNvCxnSpPr>
            <a:stCxn id="456" idx="3"/>
            <a:endCxn id="459" idx="1"/>
          </p:cNvCxnSpPr>
          <p:nvPr/>
        </p:nvCxnSpPr>
        <p:spPr>
          <a:xfrm flipH="1" rot="10800000">
            <a:off x="1889050" y="4537100"/>
            <a:ext cx="300300" cy="4800"/>
          </a:xfrm>
          <a:prstGeom prst="straightConnector1">
            <a:avLst/>
          </a:prstGeom>
          <a:noFill/>
          <a:ln cap="flat" cmpd="sng" w="28575">
            <a:solidFill>
              <a:srgbClr val="4A86E8"/>
            </a:solidFill>
            <a:prstDash val="solid"/>
            <a:round/>
            <a:headEnd len="med" w="med" type="none"/>
            <a:tailEnd len="med" w="med" type="none"/>
          </a:ln>
        </p:spPr>
      </p:cxnSp>
      <p:cxnSp>
        <p:nvCxnSpPr>
          <p:cNvPr id="462" name="Google Shape;462;p29"/>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63" name="Google Shape;463;p29"/>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64" name="Google Shape;464;p29"/>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sp>
        <p:nvSpPr>
          <p:cNvPr id="465" name="Google Shape;465;p29"/>
          <p:cNvSpPr/>
          <p:nvPr/>
        </p:nvSpPr>
        <p:spPr>
          <a:xfrm>
            <a:off x="2441550" y="1488750"/>
            <a:ext cx="4528800" cy="1434000"/>
          </a:xfrm>
          <a:prstGeom prst="horizontalScroll">
            <a:avLst>
              <a:gd fmla="val 12500" name="adj"/>
            </a:avLst>
          </a:prstGeom>
          <a:solidFill>
            <a:srgbClr val="43D3D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rPr>
              <a:t>Refer to Live Demo</a:t>
            </a:r>
            <a:endParaRPr b="1" sz="2400">
              <a:solidFill>
                <a:srgbClr val="FFFFFF"/>
              </a:solidFill>
            </a:endParaRPr>
          </a:p>
        </p:txBody>
      </p:sp>
      <p:sp>
        <p:nvSpPr>
          <p:cNvPr id="466" name="Google Shape;466;p29"/>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Kin Yi</a:t>
            </a:r>
            <a:endParaRPr sz="1000">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30"/>
          <p:cNvSpPr txBox="1"/>
          <p:nvPr>
            <p:ph type="title"/>
          </p:nvPr>
        </p:nvSpPr>
        <p:spPr>
          <a:xfrm>
            <a:off x="2514550" y="368400"/>
            <a:ext cx="4114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Techniques Used</a:t>
            </a:r>
            <a:endParaRPr/>
          </a:p>
        </p:txBody>
      </p:sp>
      <p:cxnSp>
        <p:nvCxnSpPr>
          <p:cNvPr id="472" name="Google Shape;472;p30"/>
          <p:cNvCxnSpPr/>
          <p:nvPr/>
        </p:nvCxnSpPr>
        <p:spPr>
          <a:xfrm>
            <a:off x="765675" y="4713600"/>
            <a:ext cx="744000" cy="0"/>
          </a:xfrm>
          <a:prstGeom prst="straightConnector1">
            <a:avLst/>
          </a:prstGeom>
          <a:noFill/>
          <a:ln cap="flat" cmpd="sng" w="9525">
            <a:solidFill>
              <a:schemeClr val="dk2"/>
            </a:solidFill>
            <a:prstDash val="solid"/>
            <a:round/>
            <a:headEnd len="med" w="med" type="none"/>
            <a:tailEnd len="med" w="med" type="none"/>
          </a:ln>
        </p:spPr>
      </p:cxnSp>
      <p:sp>
        <p:nvSpPr>
          <p:cNvPr id="473" name="Google Shape;473;p30"/>
          <p:cNvSpPr/>
          <p:nvPr/>
        </p:nvSpPr>
        <p:spPr>
          <a:xfrm>
            <a:off x="394750" y="43496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474" name="Google Shape;474;p30"/>
          <p:cNvSpPr/>
          <p:nvPr/>
        </p:nvSpPr>
        <p:spPr>
          <a:xfrm>
            <a:off x="7473050" y="4078850"/>
            <a:ext cx="1444500" cy="1078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Prediction Models</a:t>
            </a:r>
            <a:endParaRPr b="1">
              <a:solidFill>
                <a:srgbClr val="FFFFFF"/>
              </a:solidFill>
            </a:endParaRPr>
          </a:p>
        </p:txBody>
      </p:sp>
      <p:sp>
        <p:nvSpPr>
          <p:cNvPr id="475" name="Google Shape;475;p30"/>
          <p:cNvSpPr/>
          <p:nvPr/>
        </p:nvSpPr>
        <p:spPr>
          <a:xfrm>
            <a:off x="5728375" y="4349650"/>
            <a:ext cx="1444500" cy="5271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476" name="Google Shape;476;p30"/>
          <p:cNvSpPr/>
          <p:nvPr/>
        </p:nvSpPr>
        <p:spPr>
          <a:xfrm>
            <a:off x="2189225" y="43496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477" name="Google Shape;477;p30"/>
          <p:cNvSpPr/>
          <p:nvPr/>
        </p:nvSpPr>
        <p:spPr>
          <a:xfrm>
            <a:off x="3983700" y="43496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478" name="Google Shape;478;p30"/>
          <p:cNvCxnSpPr>
            <a:stCxn id="473" idx="3"/>
            <a:endCxn id="476" idx="1"/>
          </p:cNvCxnSpPr>
          <p:nvPr/>
        </p:nvCxnSpPr>
        <p:spPr>
          <a:xfrm>
            <a:off x="1889050" y="46132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79" name="Google Shape;479;p30"/>
          <p:cNvCxnSpPr/>
          <p:nvPr/>
        </p:nvCxnSpPr>
        <p:spPr>
          <a:xfrm>
            <a:off x="3683525" y="46132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80" name="Google Shape;480;p30"/>
          <p:cNvCxnSpPr/>
          <p:nvPr/>
        </p:nvCxnSpPr>
        <p:spPr>
          <a:xfrm>
            <a:off x="5428138" y="46132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481" name="Google Shape;481;p30"/>
          <p:cNvCxnSpPr/>
          <p:nvPr/>
        </p:nvCxnSpPr>
        <p:spPr>
          <a:xfrm>
            <a:off x="7172875" y="4613200"/>
            <a:ext cx="300300" cy="0"/>
          </a:xfrm>
          <a:prstGeom prst="straightConnector1">
            <a:avLst/>
          </a:prstGeom>
          <a:noFill/>
          <a:ln cap="flat" cmpd="sng" w="28575">
            <a:solidFill>
              <a:srgbClr val="4A86E8"/>
            </a:solidFill>
            <a:prstDash val="solid"/>
            <a:round/>
            <a:headEnd len="med" w="med" type="none"/>
            <a:tailEnd len="med" w="med" type="none"/>
          </a:ln>
        </p:spPr>
      </p:cxnSp>
      <p:grpSp>
        <p:nvGrpSpPr>
          <p:cNvPr id="482" name="Google Shape;482;p30"/>
          <p:cNvGrpSpPr/>
          <p:nvPr/>
        </p:nvGrpSpPr>
        <p:grpSpPr>
          <a:xfrm>
            <a:off x="5290373" y="1294078"/>
            <a:ext cx="1950600" cy="2180100"/>
            <a:chOff x="3596723" y="1294078"/>
            <a:chExt cx="1950600" cy="2180100"/>
          </a:xfrm>
        </p:grpSpPr>
        <p:sp>
          <p:nvSpPr>
            <p:cNvPr id="483" name="Google Shape;483;p30"/>
            <p:cNvSpPr/>
            <p:nvPr/>
          </p:nvSpPr>
          <p:spPr>
            <a:xfrm>
              <a:off x="3596723" y="1294078"/>
              <a:ext cx="1950600" cy="2180100"/>
            </a:xfrm>
            <a:prstGeom prst="roundRect">
              <a:avLst>
                <a:gd fmla="val 10059" name="adj"/>
              </a:avLst>
            </a:prstGeom>
            <a:solidFill>
              <a:schemeClr val="lt1"/>
            </a:solidFill>
            <a:ln cap="flat" cmpd="sng" w="381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84" name="Google Shape;484;p30"/>
            <p:cNvSpPr txBox="1"/>
            <p:nvPr/>
          </p:nvSpPr>
          <p:spPr>
            <a:xfrm>
              <a:off x="3817894" y="2154856"/>
              <a:ext cx="1508400" cy="406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500"/>
                <a:buFont typeface="Arial"/>
                <a:buNone/>
              </a:pPr>
              <a:r>
                <a:rPr b="0" i="0" lang="en" sz="2500" u="none" cap="none" strike="noStrike">
                  <a:solidFill>
                    <a:srgbClr val="FFFFFF"/>
                  </a:solidFill>
                  <a:latin typeface="Arial"/>
                  <a:ea typeface="Arial"/>
                  <a:cs typeface="Arial"/>
                  <a:sym typeface="Arial"/>
                </a:rPr>
                <a:t>SERVICES</a:t>
              </a:r>
              <a:endParaRPr/>
            </a:p>
          </p:txBody>
        </p:sp>
        <p:sp>
          <p:nvSpPr>
            <p:cNvPr id="485" name="Google Shape;485;p30"/>
            <p:cNvSpPr txBox="1"/>
            <p:nvPr/>
          </p:nvSpPr>
          <p:spPr>
            <a:xfrm>
              <a:off x="3596723" y="1488574"/>
              <a:ext cx="1950600" cy="4062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282F39"/>
                </a:buClr>
                <a:buSzPts val="2500"/>
                <a:buFont typeface="Arial"/>
                <a:buNone/>
              </a:pPr>
              <a:r>
                <a:rPr lang="en" sz="2400">
                  <a:solidFill>
                    <a:schemeClr val="accent2"/>
                  </a:solidFill>
                  <a:latin typeface="Fira Sans Extra Condensed Medium"/>
                  <a:ea typeface="Fira Sans Extra Condensed Medium"/>
                  <a:cs typeface="Fira Sans Extra Condensed Medium"/>
                  <a:sym typeface="Fira Sans Extra Condensed Medium"/>
                </a:rPr>
                <a:t>Association Rules</a:t>
              </a:r>
              <a:endParaRPr i="0" sz="2400" u="none" cap="none" strike="noStrike">
                <a:solidFill>
                  <a:schemeClr val="accent2"/>
                </a:solidFill>
                <a:latin typeface="Fira Sans Extra Condensed Medium"/>
                <a:ea typeface="Fira Sans Extra Condensed Medium"/>
                <a:cs typeface="Fira Sans Extra Condensed Medium"/>
                <a:sym typeface="Fira Sans Extra Condensed Medium"/>
              </a:endParaRPr>
            </a:p>
          </p:txBody>
        </p:sp>
        <p:sp>
          <p:nvSpPr>
            <p:cNvPr id="486" name="Google Shape;486;p30"/>
            <p:cNvSpPr/>
            <p:nvPr/>
          </p:nvSpPr>
          <p:spPr>
            <a:xfrm>
              <a:off x="3596723" y="2054947"/>
              <a:ext cx="1950600" cy="1071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87" name="Google Shape;487;p30"/>
            <p:cNvSpPr txBox="1"/>
            <p:nvPr/>
          </p:nvSpPr>
          <p:spPr>
            <a:xfrm>
              <a:off x="3596723" y="2076488"/>
              <a:ext cx="1950600" cy="11346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t/>
              </a:r>
              <a:endParaRPr sz="1200">
                <a:solidFill>
                  <a:schemeClr val="lt1"/>
                </a:solidFill>
                <a:latin typeface="Roboto"/>
                <a:ea typeface="Roboto"/>
                <a:cs typeface="Roboto"/>
                <a:sym typeface="Roboto"/>
              </a:endParaRPr>
            </a:p>
          </p:txBody>
        </p:sp>
        <p:pic>
          <p:nvPicPr>
            <p:cNvPr id="488" name="Google Shape;488;p30"/>
            <p:cNvPicPr preferRelativeResize="0"/>
            <p:nvPr/>
          </p:nvPicPr>
          <p:blipFill>
            <a:blip r:embed="rId3">
              <a:alphaModFix/>
            </a:blip>
            <a:stretch>
              <a:fillRect/>
            </a:stretch>
          </p:blipFill>
          <p:spPr>
            <a:xfrm>
              <a:off x="4084375" y="2103265"/>
              <a:ext cx="975300" cy="975284"/>
            </a:xfrm>
            <a:prstGeom prst="rect">
              <a:avLst/>
            </a:prstGeom>
            <a:noFill/>
            <a:ln>
              <a:noFill/>
            </a:ln>
          </p:spPr>
        </p:pic>
      </p:grpSp>
      <p:grpSp>
        <p:nvGrpSpPr>
          <p:cNvPr id="489" name="Google Shape;489;p30"/>
          <p:cNvGrpSpPr/>
          <p:nvPr/>
        </p:nvGrpSpPr>
        <p:grpSpPr>
          <a:xfrm>
            <a:off x="1813938" y="1294078"/>
            <a:ext cx="1950600" cy="2180100"/>
            <a:chOff x="972013" y="1294078"/>
            <a:chExt cx="1950600" cy="2180100"/>
          </a:xfrm>
        </p:grpSpPr>
        <p:grpSp>
          <p:nvGrpSpPr>
            <p:cNvPr id="490" name="Google Shape;490;p30"/>
            <p:cNvGrpSpPr/>
            <p:nvPr/>
          </p:nvGrpSpPr>
          <p:grpSpPr>
            <a:xfrm>
              <a:off x="972013" y="1294078"/>
              <a:ext cx="1950600" cy="2180100"/>
              <a:chOff x="971938" y="1354478"/>
              <a:chExt cx="1950600" cy="2180100"/>
            </a:xfrm>
          </p:grpSpPr>
          <p:sp>
            <p:nvSpPr>
              <p:cNvPr id="491" name="Google Shape;491;p30"/>
              <p:cNvSpPr/>
              <p:nvPr/>
            </p:nvSpPr>
            <p:spPr>
              <a:xfrm>
                <a:off x="971938" y="1354478"/>
                <a:ext cx="1950600" cy="2180100"/>
              </a:xfrm>
              <a:prstGeom prst="roundRect">
                <a:avLst>
                  <a:gd fmla="val 10059" name="adj"/>
                </a:avLst>
              </a:prstGeom>
              <a:solidFill>
                <a:schemeClr val="lt1"/>
              </a:solidFill>
              <a:ln cap="flat"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92" name="Google Shape;492;p30"/>
              <p:cNvSpPr/>
              <p:nvPr/>
            </p:nvSpPr>
            <p:spPr>
              <a:xfrm>
                <a:off x="971938" y="2115347"/>
                <a:ext cx="1950600" cy="10719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93" name="Google Shape;493;p30"/>
              <p:cNvSpPr txBox="1"/>
              <p:nvPr/>
            </p:nvSpPr>
            <p:spPr>
              <a:xfrm>
                <a:off x="971938" y="1548974"/>
                <a:ext cx="1950600" cy="4062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282F39"/>
                  </a:buClr>
                  <a:buSzPts val="2500"/>
                  <a:buFont typeface="Arial"/>
                  <a:buNone/>
                </a:pPr>
                <a:r>
                  <a:rPr lang="en" sz="2400">
                    <a:solidFill>
                      <a:schemeClr val="accent1"/>
                    </a:solidFill>
                    <a:latin typeface="Fira Sans Extra Condensed Medium"/>
                    <a:ea typeface="Fira Sans Extra Condensed Medium"/>
                    <a:cs typeface="Fira Sans Extra Condensed Medium"/>
                    <a:sym typeface="Fira Sans Extra Condensed Medium"/>
                  </a:rPr>
                  <a:t>Times Series Forecasting</a:t>
                </a:r>
                <a:endParaRPr i="0" sz="2400" u="none" cap="none" strike="noStrike">
                  <a:solidFill>
                    <a:schemeClr val="accent1"/>
                  </a:solidFill>
                  <a:latin typeface="Fira Sans Extra Condensed Medium"/>
                  <a:ea typeface="Fira Sans Extra Condensed Medium"/>
                  <a:cs typeface="Fira Sans Extra Condensed Medium"/>
                  <a:sym typeface="Fira Sans Extra Condensed Medium"/>
                </a:endParaRPr>
              </a:p>
            </p:txBody>
          </p:sp>
          <p:sp>
            <p:nvSpPr>
              <p:cNvPr id="494" name="Google Shape;494;p30"/>
              <p:cNvSpPr txBox="1"/>
              <p:nvPr/>
            </p:nvSpPr>
            <p:spPr>
              <a:xfrm>
                <a:off x="971938" y="2136888"/>
                <a:ext cx="1950600" cy="11346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0" i="0" sz="1500" u="none" cap="none" strike="noStrike">
                  <a:solidFill>
                    <a:srgbClr val="FFFFFF"/>
                  </a:solidFill>
                  <a:latin typeface="Arial"/>
                  <a:ea typeface="Arial"/>
                  <a:cs typeface="Arial"/>
                  <a:sym typeface="Arial"/>
                </a:endParaRPr>
              </a:p>
            </p:txBody>
          </p:sp>
        </p:grpSp>
        <p:pic>
          <p:nvPicPr>
            <p:cNvPr id="495" name="Google Shape;495;p30"/>
            <p:cNvPicPr preferRelativeResize="0"/>
            <p:nvPr/>
          </p:nvPicPr>
          <p:blipFill>
            <a:blip r:embed="rId4">
              <a:alphaModFix/>
            </a:blip>
            <a:stretch>
              <a:fillRect/>
            </a:stretch>
          </p:blipFill>
          <p:spPr>
            <a:xfrm>
              <a:off x="1463125" y="2084100"/>
              <a:ext cx="975300" cy="9753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1"/>
          <p:cNvSpPr/>
          <p:nvPr/>
        </p:nvSpPr>
        <p:spPr>
          <a:xfrm>
            <a:off x="6830391" y="2362323"/>
            <a:ext cx="1380324" cy="1577926"/>
          </a:xfrm>
          <a:custGeom>
            <a:rect b="b" l="l" r="r" t="t"/>
            <a:pathLst>
              <a:path extrusionOk="0" h="30093" w="26050">
                <a:moveTo>
                  <a:pt x="13040" y="1"/>
                </a:moveTo>
                <a:lnTo>
                  <a:pt x="0" y="7539"/>
                </a:lnTo>
                <a:lnTo>
                  <a:pt x="0" y="22584"/>
                </a:lnTo>
                <a:lnTo>
                  <a:pt x="13040" y="30092"/>
                </a:lnTo>
                <a:lnTo>
                  <a:pt x="26049" y="22584"/>
                </a:lnTo>
                <a:lnTo>
                  <a:pt x="26049" y="7539"/>
                </a:lnTo>
                <a:lnTo>
                  <a:pt x="130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1"/>
          <p:cNvSpPr/>
          <p:nvPr/>
        </p:nvSpPr>
        <p:spPr>
          <a:xfrm>
            <a:off x="2785116" y="891241"/>
            <a:ext cx="1381914" cy="1579500"/>
          </a:xfrm>
          <a:custGeom>
            <a:rect b="b" l="l" r="r" t="t"/>
            <a:pathLst>
              <a:path extrusionOk="0" h="30123" w="26080">
                <a:moveTo>
                  <a:pt x="13040" y="0"/>
                </a:moveTo>
                <a:lnTo>
                  <a:pt x="0" y="7538"/>
                </a:lnTo>
                <a:lnTo>
                  <a:pt x="0" y="22584"/>
                </a:lnTo>
                <a:lnTo>
                  <a:pt x="13040" y="30122"/>
                </a:lnTo>
                <a:lnTo>
                  <a:pt x="26080" y="22584"/>
                </a:lnTo>
                <a:lnTo>
                  <a:pt x="26080" y="7538"/>
                </a:lnTo>
                <a:lnTo>
                  <a:pt x="130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1"/>
          <p:cNvSpPr/>
          <p:nvPr/>
        </p:nvSpPr>
        <p:spPr>
          <a:xfrm>
            <a:off x="1035350" y="2362323"/>
            <a:ext cx="1381914" cy="1577926"/>
          </a:xfrm>
          <a:custGeom>
            <a:rect b="b" l="l" r="r" t="t"/>
            <a:pathLst>
              <a:path extrusionOk="0" h="30093" w="26080">
                <a:moveTo>
                  <a:pt x="13040" y="1"/>
                </a:moveTo>
                <a:lnTo>
                  <a:pt x="0" y="7539"/>
                </a:lnTo>
                <a:lnTo>
                  <a:pt x="0" y="22584"/>
                </a:lnTo>
                <a:lnTo>
                  <a:pt x="13040" y="30092"/>
                </a:lnTo>
                <a:lnTo>
                  <a:pt x="26080" y="22584"/>
                </a:lnTo>
                <a:lnTo>
                  <a:pt x="26080" y="7539"/>
                </a:lnTo>
                <a:lnTo>
                  <a:pt x="130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1"/>
          <p:cNvSpPr txBox="1"/>
          <p:nvPr>
            <p:ph type="title"/>
          </p:nvPr>
        </p:nvSpPr>
        <p:spPr>
          <a:xfrm>
            <a:off x="2514575" y="409575"/>
            <a:ext cx="4114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 Series Forecasting</a:t>
            </a:r>
            <a:endParaRPr/>
          </a:p>
        </p:txBody>
      </p:sp>
      <p:sp>
        <p:nvSpPr>
          <p:cNvPr id="504" name="Google Shape;504;p31"/>
          <p:cNvSpPr txBox="1"/>
          <p:nvPr/>
        </p:nvSpPr>
        <p:spPr>
          <a:xfrm>
            <a:off x="7014156" y="3341667"/>
            <a:ext cx="1012800" cy="2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Fira Sans Extra Condensed Medium"/>
                <a:ea typeface="Fira Sans Extra Condensed Medium"/>
                <a:cs typeface="Fira Sans Extra Condensed Medium"/>
                <a:sym typeface="Fira Sans Extra Condensed Medium"/>
              </a:rPr>
              <a:t>ARIMA</a:t>
            </a:r>
            <a:endParaRPr sz="1700">
              <a:solidFill>
                <a:schemeClr val="lt1"/>
              </a:solidFill>
              <a:latin typeface="Fira Sans Extra Condensed Medium"/>
              <a:ea typeface="Fira Sans Extra Condensed Medium"/>
              <a:cs typeface="Fira Sans Extra Condensed Medium"/>
              <a:sym typeface="Fira Sans Extra Condensed Medium"/>
            </a:endParaRPr>
          </a:p>
        </p:txBody>
      </p:sp>
      <p:sp>
        <p:nvSpPr>
          <p:cNvPr id="505" name="Google Shape;505;p31"/>
          <p:cNvSpPr txBox="1"/>
          <p:nvPr/>
        </p:nvSpPr>
        <p:spPr>
          <a:xfrm>
            <a:off x="2701238" y="1768663"/>
            <a:ext cx="1584900" cy="2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Fira Sans Extra Condensed Medium"/>
                <a:ea typeface="Fira Sans Extra Condensed Medium"/>
                <a:cs typeface="Fira Sans Extra Condensed Medium"/>
                <a:sym typeface="Fira Sans Extra Condensed Medium"/>
              </a:rPr>
              <a:t>Decomposition </a:t>
            </a:r>
            <a:endParaRPr sz="1700">
              <a:solidFill>
                <a:schemeClr val="lt1"/>
              </a:solidFill>
              <a:latin typeface="Fira Sans Extra Condensed Medium"/>
              <a:ea typeface="Fira Sans Extra Condensed Medium"/>
              <a:cs typeface="Fira Sans Extra Condensed Medium"/>
              <a:sym typeface="Fira Sans Extra Condensed Medium"/>
            </a:endParaRPr>
          </a:p>
        </p:txBody>
      </p:sp>
      <p:sp>
        <p:nvSpPr>
          <p:cNvPr id="506" name="Google Shape;506;p31"/>
          <p:cNvSpPr txBox="1"/>
          <p:nvPr/>
        </p:nvSpPr>
        <p:spPr>
          <a:xfrm>
            <a:off x="1219919" y="3341679"/>
            <a:ext cx="1012800" cy="202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Fira Sans Extra Condensed Medium"/>
                <a:ea typeface="Fira Sans Extra Condensed Medium"/>
                <a:cs typeface="Fira Sans Extra Condensed Medium"/>
                <a:sym typeface="Fira Sans Extra Condensed Medium"/>
              </a:rPr>
              <a:t>Moving Average </a:t>
            </a:r>
            <a:endParaRPr sz="1700">
              <a:solidFill>
                <a:schemeClr val="lt1"/>
              </a:solidFill>
              <a:latin typeface="Fira Sans Extra Condensed Medium"/>
              <a:ea typeface="Fira Sans Extra Condensed Medium"/>
              <a:cs typeface="Fira Sans Extra Condensed Medium"/>
              <a:sym typeface="Fira Sans Extra Condensed Medium"/>
            </a:endParaRPr>
          </a:p>
        </p:txBody>
      </p:sp>
      <p:sp>
        <p:nvSpPr>
          <p:cNvPr id="507" name="Google Shape;507;p31"/>
          <p:cNvSpPr/>
          <p:nvPr/>
        </p:nvSpPr>
        <p:spPr>
          <a:xfrm>
            <a:off x="4073423" y="3049324"/>
            <a:ext cx="997204" cy="1151209"/>
          </a:xfrm>
          <a:custGeom>
            <a:rect b="b" l="l" r="r" t="t"/>
            <a:pathLst>
              <a:path extrusionOk="0" h="21126" w="18299">
                <a:moveTo>
                  <a:pt x="9149" y="1"/>
                </a:moveTo>
                <a:lnTo>
                  <a:pt x="0" y="5289"/>
                </a:lnTo>
                <a:lnTo>
                  <a:pt x="0" y="15837"/>
                </a:lnTo>
                <a:lnTo>
                  <a:pt x="9149" y="21126"/>
                </a:lnTo>
                <a:lnTo>
                  <a:pt x="18298" y="15837"/>
                </a:lnTo>
                <a:lnTo>
                  <a:pt x="18298" y="5289"/>
                </a:lnTo>
                <a:lnTo>
                  <a:pt x="9149" y="1"/>
                </a:ln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Fira Sans Extra Condensed Medium"/>
                <a:ea typeface="Fira Sans Extra Condensed Medium"/>
                <a:cs typeface="Fira Sans Extra Condensed Medium"/>
                <a:sym typeface="Fira Sans Extra Condensed Medium"/>
              </a:rPr>
              <a:t>Time Series Models</a:t>
            </a:r>
            <a:endParaRPr sz="12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08" name="Google Shape;508;p31"/>
          <p:cNvCxnSpPr/>
          <p:nvPr/>
        </p:nvCxnSpPr>
        <p:spPr>
          <a:xfrm flipH="1" rot="10800000">
            <a:off x="2544875" y="3542675"/>
            <a:ext cx="1315200" cy="11400"/>
          </a:xfrm>
          <a:prstGeom prst="straightConnector1">
            <a:avLst/>
          </a:prstGeom>
          <a:noFill/>
          <a:ln cap="flat" cmpd="sng" w="28575">
            <a:solidFill>
              <a:schemeClr val="accent1"/>
            </a:solidFill>
            <a:prstDash val="solid"/>
            <a:round/>
            <a:headEnd len="med" w="med" type="none"/>
            <a:tailEnd len="med" w="med" type="none"/>
          </a:ln>
        </p:spPr>
      </p:cxnSp>
      <p:cxnSp>
        <p:nvCxnSpPr>
          <p:cNvPr id="509" name="Google Shape;509;p31"/>
          <p:cNvCxnSpPr/>
          <p:nvPr/>
        </p:nvCxnSpPr>
        <p:spPr>
          <a:xfrm flipH="1">
            <a:off x="5273863" y="3544175"/>
            <a:ext cx="1466400" cy="8400"/>
          </a:xfrm>
          <a:prstGeom prst="straightConnector1">
            <a:avLst/>
          </a:prstGeom>
          <a:noFill/>
          <a:ln cap="flat" cmpd="sng" w="28575">
            <a:solidFill>
              <a:schemeClr val="accent3"/>
            </a:solidFill>
            <a:prstDash val="solid"/>
            <a:round/>
            <a:headEnd len="med" w="med" type="none"/>
            <a:tailEnd len="med" w="med" type="none"/>
          </a:ln>
        </p:spPr>
      </p:cxnSp>
      <p:cxnSp>
        <p:nvCxnSpPr>
          <p:cNvPr id="510" name="Google Shape;510;p31"/>
          <p:cNvCxnSpPr/>
          <p:nvPr/>
        </p:nvCxnSpPr>
        <p:spPr>
          <a:xfrm>
            <a:off x="3925100" y="2485563"/>
            <a:ext cx="463500" cy="622500"/>
          </a:xfrm>
          <a:prstGeom prst="straightConnector1">
            <a:avLst/>
          </a:prstGeom>
          <a:noFill/>
          <a:ln cap="flat" cmpd="sng" w="28575">
            <a:solidFill>
              <a:schemeClr val="accent2"/>
            </a:solidFill>
            <a:prstDash val="solid"/>
            <a:round/>
            <a:headEnd len="med" w="med" type="none"/>
            <a:tailEnd len="med" w="med" type="none"/>
          </a:ln>
        </p:spPr>
      </p:cxnSp>
      <p:cxnSp>
        <p:nvCxnSpPr>
          <p:cNvPr id="511" name="Google Shape;511;p31"/>
          <p:cNvCxnSpPr/>
          <p:nvPr/>
        </p:nvCxnSpPr>
        <p:spPr>
          <a:xfrm flipH="1">
            <a:off x="4940025" y="2489225"/>
            <a:ext cx="494700" cy="643200"/>
          </a:xfrm>
          <a:prstGeom prst="straightConnector1">
            <a:avLst/>
          </a:prstGeom>
          <a:noFill/>
          <a:ln cap="flat" cmpd="sng" w="28575">
            <a:solidFill>
              <a:schemeClr val="accent5"/>
            </a:solidFill>
            <a:prstDash val="solid"/>
            <a:round/>
            <a:headEnd len="med" w="med" type="none"/>
            <a:tailEnd len="med" w="med" type="none"/>
          </a:ln>
        </p:spPr>
      </p:cxnSp>
      <p:sp>
        <p:nvSpPr>
          <p:cNvPr id="512" name="Google Shape;512;p31"/>
          <p:cNvSpPr/>
          <p:nvPr/>
        </p:nvSpPr>
        <p:spPr>
          <a:xfrm>
            <a:off x="5019716" y="816200"/>
            <a:ext cx="1381914" cy="1579500"/>
          </a:xfrm>
          <a:custGeom>
            <a:rect b="b" l="l" r="r" t="t"/>
            <a:pathLst>
              <a:path extrusionOk="0" h="30123" w="26080">
                <a:moveTo>
                  <a:pt x="13040" y="0"/>
                </a:moveTo>
                <a:lnTo>
                  <a:pt x="0" y="7538"/>
                </a:lnTo>
                <a:lnTo>
                  <a:pt x="0" y="22584"/>
                </a:lnTo>
                <a:lnTo>
                  <a:pt x="13040" y="30122"/>
                </a:lnTo>
                <a:lnTo>
                  <a:pt x="26080" y="22584"/>
                </a:lnTo>
                <a:lnTo>
                  <a:pt x="26080" y="7538"/>
                </a:lnTo>
                <a:lnTo>
                  <a:pt x="130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1"/>
          <p:cNvSpPr txBox="1"/>
          <p:nvPr/>
        </p:nvSpPr>
        <p:spPr>
          <a:xfrm>
            <a:off x="4923238" y="1725525"/>
            <a:ext cx="1584900" cy="2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Fira Sans Extra Condensed Medium"/>
                <a:ea typeface="Fira Sans Extra Condensed Medium"/>
                <a:cs typeface="Fira Sans Extra Condensed Medium"/>
                <a:sym typeface="Fira Sans Extra Condensed Medium"/>
              </a:rPr>
              <a:t>Exponential Smoothing</a:t>
            </a:r>
            <a:endParaRPr sz="1700">
              <a:solidFill>
                <a:schemeClr val="lt1"/>
              </a:solidFill>
              <a:latin typeface="Fira Sans Extra Condensed Medium"/>
              <a:ea typeface="Fira Sans Extra Condensed Medium"/>
              <a:cs typeface="Fira Sans Extra Condensed Medium"/>
              <a:sym typeface="Fira Sans Extra Condensed Medium"/>
            </a:endParaRPr>
          </a:p>
        </p:txBody>
      </p:sp>
      <p:pic>
        <p:nvPicPr>
          <p:cNvPr id="514" name="Google Shape;514;p31"/>
          <p:cNvPicPr preferRelativeResize="0"/>
          <p:nvPr/>
        </p:nvPicPr>
        <p:blipFill>
          <a:blip r:embed="rId3">
            <a:alphaModFix/>
          </a:blip>
          <a:stretch>
            <a:fillRect/>
          </a:stretch>
        </p:blipFill>
        <p:spPr>
          <a:xfrm>
            <a:off x="1453647" y="2632059"/>
            <a:ext cx="481009" cy="476013"/>
          </a:xfrm>
          <a:prstGeom prst="rect">
            <a:avLst/>
          </a:prstGeom>
          <a:noFill/>
          <a:ln>
            <a:noFill/>
          </a:ln>
        </p:spPr>
      </p:pic>
      <p:pic>
        <p:nvPicPr>
          <p:cNvPr id="515" name="Google Shape;515;p31"/>
          <p:cNvPicPr preferRelativeResize="0"/>
          <p:nvPr/>
        </p:nvPicPr>
        <p:blipFill>
          <a:blip r:embed="rId4">
            <a:alphaModFix/>
          </a:blip>
          <a:stretch>
            <a:fillRect/>
          </a:stretch>
        </p:blipFill>
        <p:spPr>
          <a:xfrm>
            <a:off x="5483950" y="1101250"/>
            <a:ext cx="463500" cy="463500"/>
          </a:xfrm>
          <a:prstGeom prst="rect">
            <a:avLst/>
          </a:prstGeom>
          <a:noFill/>
          <a:ln>
            <a:noFill/>
          </a:ln>
        </p:spPr>
      </p:pic>
      <p:pic>
        <p:nvPicPr>
          <p:cNvPr id="516" name="Google Shape;516;p31"/>
          <p:cNvPicPr preferRelativeResize="0"/>
          <p:nvPr/>
        </p:nvPicPr>
        <p:blipFill>
          <a:blip r:embed="rId5">
            <a:alphaModFix/>
          </a:blip>
          <a:stretch>
            <a:fillRect/>
          </a:stretch>
        </p:blipFill>
        <p:spPr>
          <a:xfrm>
            <a:off x="7280047" y="2743028"/>
            <a:ext cx="481009" cy="476013"/>
          </a:xfrm>
          <a:prstGeom prst="rect">
            <a:avLst/>
          </a:prstGeom>
          <a:noFill/>
          <a:ln>
            <a:noFill/>
          </a:ln>
        </p:spPr>
      </p:pic>
      <p:pic>
        <p:nvPicPr>
          <p:cNvPr id="517" name="Google Shape;517;p31"/>
          <p:cNvPicPr preferRelativeResize="0"/>
          <p:nvPr/>
        </p:nvPicPr>
        <p:blipFill>
          <a:blip r:embed="rId6">
            <a:alphaModFix/>
          </a:blip>
          <a:stretch>
            <a:fillRect/>
          </a:stretch>
        </p:blipFill>
        <p:spPr>
          <a:xfrm>
            <a:off x="3228725" y="1230825"/>
            <a:ext cx="494700" cy="494700"/>
          </a:xfrm>
          <a:prstGeom prst="rect">
            <a:avLst/>
          </a:prstGeom>
          <a:noFill/>
          <a:ln>
            <a:noFill/>
          </a:ln>
        </p:spPr>
      </p:pic>
      <p:cxnSp>
        <p:nvCxnSpPr>
          <p:cNvPr id="518" name="Google Shape;518;p31"/>
          <p:cNvCxnSpPr/>
          <p:nvPr/>
        </p:nvCxnSpPr>
        <p:spPr>
          <a:xfrm>
            <a:off x="765675" y="4713600"/>
            <a:ext cx="744000" cy="0"/>
          </a:xfrm>
          <a:prstGeom prst="straightConnector1">
            <a:avLst/>
          </a:prstGeom>
          <a:noFill/>
          <a:ln cap="flat" cmpd="sng" w="9525">
            <a:solidFill>
              <a:schemeClr val="dk2"/>
            </a:solidFill>
            <a:prstDash val="solid"/>
            <a:round/>
            <a:headEnd len="med" w="med" type="none"/>
            <a:tailEnd len="med" w="med" type="none"/>
          </a:ln>
        </p:spPr>
      </p:cxnSp>
      <p:sp>
        <p:nvSpPr>
          <p:cNvPr id="519" name="Google Shape;519;p31"/>
          <p:cNvSpPr/>
          <p:nvPr/>
        </p:nvSpPr>
        <p:spPr>
          <a:xfrm>
            <a:off x="394750" y="43496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520" name="Google Shape;520;p31"/>
          <p:cNvSpPr/>
          <p:nvPr/>
        </p:nvSpPr>
        <p:spPr>
          <a:xfrm>
            <a:off x="7473050" y="4078850"/>
            <a:ext cx="1444500" cy="1078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Prediction Models</a:t>
            </a:r>
            <a:endParaRPr b="1">
              <a:solidFill>
                <a:srgbClr val="FFFFFF"/>
              </a:solidFill>
            </a:endParaRPr>
          </a:p>
        </p:txBody>
      </p:sp>
      <p:sp>
        <p:nvSpPr>
          <p:cNvPr id="521" name="Google Shape;521;p31"/>
          <p:cNvSpPr/>
          <p:nvPr/>
        </p:nvSpPr>
        <p:spPr>
          <a:xfrm>
            <a:off x="5728375" y="4349650"/>
            <a:ext cx="1444500" cy="5271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522" name="Google Shape;522;p31"/>
          <p:cNvSpPr/>
          <p:nvPr/>
        </p:nvSpPr>
        <p:spPr>
          <a:xfrm>
            <a:off x="2189225" y="43496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523" name="Google Shape;523;p31"/>
          <p:cNvSpPr/>
          <p:nvPr/>
        </p:nvSpPr>
        <p:spPr>
          <a:xfrm>
            <a:off x="3983700" y="43496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524" name="Google Shape;524;p31"/>
          <p:cNvCxnSpPr>
            <a:stCxn id="519" idx="3"/>
            <a:endCxn id="522" idx="1"/>
          </p:cNvCxnSpPr>
          <p:nvPr/>
        </p:nvCxnSpPr>
        <p:spPr>
          <a:xfrm>
            <a:off x="1889050" y="46132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525" name="Google Shape;525;p31"/>
          <p:cNvCxnSpPr/>
          <p:nvPr/>
        </p:nvCxnSpPr>
        <p:spPr>
          <a:xfrm>
            <a:off x="3683525" y="46132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526" name="Google Shape;526;p31"/>
          <p:cNvCxnSpPr/>
          <p:nvPr/>
        </p:nvCxnSpPr>
        <p:spPr>
          <a:xfrm>
            <a:off x="5428138" y="46132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527" name="Google Shape;527;p31"/>
          <p:cNvCxnSpPr/>
          <p:nvPr/>
        </p:nvCxnSpPr>
        <p:spPr>
          <a:xfrm>
            <a:off x="7172875" y="4613200"/>
            <a:ext cx="300300" cy="0"/>
          </a:xfrm>
          <a:prstGeom prst="straightConnector1">
            <a:avLst/>
          </a:prstGeom>
          <a:noFill/>
          <a:ln cap="flat" cmpd="sng" w="28575">
            <a:solidFill>
              <a:srgbClr val="4A86E8"/>
            </a:solidFill>
            <a:prstDash val="solid"/>
            <a:round/>
            <a:headEnd len="med" w="med" type="none"/>
            <a:tailEnd len="med" w="med" type="none"/>
          </a:ln>
        </p:spPr>
      </p:cxnSp>
      <p:sp>
        <p:nvSpPr>
          <p:cNvPr id="528" name="Google Shape;528;p31"/>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cxnSp>
        <p:nvCxnSpPr>
          <p:cNvPr id="110" name="Google Shape;110;p14"/>
          <p:cNvCxnSpPr/>
          <p:nvPr/>
        </p:nvCxnSpPr>
        <p:spPr>
          <a:xfrm>
            <a:off x="3861075" y="4103513"/>
            <a:ext cx="1590000" cy="0"/>
          </a:xfrm>
          <a:prstGeom prst="straightConnector1">
            <a:avLst/>
          </a:prstGeom>
          <a:noFill/>
          <a:ln cap="flat" cmpd="sng" w="19050">
            <a:solidFill>
              <a:schemeClr val="accent5"/>
            </a:solidFill>
            <a:prstDash val="solid"/>
            <a:round/>
            <a:headEnd len="med" w="med" type="none"/>
            <a:tailEnd len="med" w="med" type="oval"/>
          </a:ln>
          <a:effectLst>
            <a:outerShdw blurRad="57150" rotWithShape="0" algn="bl" dir="5400000" dist="19050">
              <a:srgbClr val="D5DA76">
                <a:alpha val="50000"/>
              </a:srgbClr>
            </a:outerShdw>
          </a:effectLst>
        </p:spPr>
      </p:cxnSp>
      <p:sp>
        <p:nvSpPr>
          <p:cNvPr id="111" name="Google Shape;111;p14"/>
          <p:cNvSpPr txBox="1"/>
          <p:nvPr>
            <p:ph type="title"/>
          </p:nvPr>
        </p:nvSpPr>
        <p:spPr>
          <a:xfrm>
            <a:off x="2514575" y="409575"/>
            <a:ext cx="4114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E-Commerce Analysis</a:t>
            </a:r>
            <a:endParaRPr/>
          </a:p>
        </p:txBody>
      </p:sp>
      <p:sp>
        <p:nvSpPr>
          <p:cNvPr id="112" name="Google Shape;112;p14"/>
          <p:cNvSpPr txBox="1"/>
          <p:nvPr/>
        </p:nvSpPr>
        <p:spPr>
          <a:xfrm>
            <a:off x="6161870" y="952425"/>
            <a:ext cx="23616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accent1"/>
                </a:solidFill>
                <a:latin typeface="Fira Sans Extra Condensed Medium"/>
                <a:ea typeface="Fira Sans Extra Condensed Medium"/>
                <a:cs typeface="Fira Sans Extra Condensed Medium"/>
                <a:sym typeface="Fira Sans Extra Condensed Medium"/>
              </a:rPr>
              <a:t>Business Problem</a:t>
            </a:r>
            <a:endParaRPr sz="2200">
              <a:solidFill>
                <a:schemeClr val="accent1"/>
              </a:solidFill>
              <a:latin typeface="Fira Sans Extra Condensed Medium"/>
              <a:ea typeface="Fira Sans Extra Condensed Medium"/>
              <a:cs typeface="Fira Sans Extra Condensed Medium"/>
              <a:sym typeface="Fira Sans Extra Condensed Medium"/>
            </a:endParaRPr>
          </a:p>
        </p:txBody>
      </p:sp>
      <p:sp>
        <p:nvSpPr>
          <p:cNvPr id="113" name="Google Shape;113;p14"/>
          <p:cNvSpPr txBox="1"/>
          <p:nvPr/>
        </p:nvSpPr>
        <p:spPr>
          <a:xfrm>
            <a:off x="6161870" y="3173674"/>
            <a:ext cx="23616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accent4"/>
                </a:solidFill>
                <a:latin typeface="Fira Sans Extra Condensed Medium"/>
                <a:ea typeface="Fira Sans Extra Condensed Medium"/>
                <a:cs typeface="Fira Sans Extra Condensed Medium"/>
                <a:sym typeface="Fira Sans Extra Condensed Medium"/>
              </a:rPr>
              <a:t>Data Exploration</a:t>
            </a:r>
            <a:endParaRPr sz="2200">
              <a:solidFill>
                <a:schemeClr val="accent4"/>
              </a:solidFill>
              <a:latin typeface="Fira Sans Extra Condensed Medium"/>
              <a:ea typeface="Fira Sans Extra Condensed Medium"/>
              <a:cs typeface="Fira Sans Extra Condensed Medium"/>
              <a:sym typeface="Fira Sans Extra Condensed Medium"/>
            </a:endParaRPr>
          </a:p>
        </p:txBody>
      </p:sp>
      <p:sp>
        <p:nvSpPr>
          <p:cNvPr id="114" name="Google Shape;114;p14"/>
          <p:cNvSpPr txBox="1"/>
          <p:nvPr/>
        </p:nvSpPr>
        <p:spPr>
          <a:xfrm>
            <a:off x="5305175" y="2389425"/>
            <a:ext cx="32769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accent3"/>
                </a:solidFill>
                <a:latin typeface="Fira Sans Extra Condensed Medium"/>
                <a:ea typeface="Fira Sans Extra Condensed Medium"/>
                <a:cs typeface="Fira Sans Extra Condensed Medium"/>
                <a:sym typeface="Fira Sans Extra Condensed Medium"/>
              </a:rPr>
              <a:t>Usage of Analytics</a:t>
            </a:r>
            <a:endParaRPr sz="2200">
              <a:solidFill>
                <a:schemeClr val="accent3"/>
              </a:solidFill>
              <a:latin typeface="Fira Sans Extra Condensed Medium"/>
              <a:ea typeface="Fira Sans Extra Condensed Medium"/>
              <a:cs typeface="Fira Sans Extra Condensed Medium"/>
              <a:sym typeface="Fira Sans Extra Condensed Medium"/>
            </a:endParaRPr>
          </a:p>
        </p:txBody>
      </p:sp>
      <p:grpSp>
        <p:nvGrpSpPr>
          <p:cNvPr id="115" name="Google Shape;115;p14"/>
          <p:cNvGrpSpPr/>
          <p:nvPr/>
        </p:nvGrpSpPr>
        <p:grpSpPr>
          <a:xfrm>
            <a:off x="3209881" y="1042455"/>
            <a:ext cx="2506619" cy="3257041"/>
            <a:chOff x="3514681" y="1042455"/>
            <a:chExt cx="2506619" cy="3257041"/>
          </a:xfrm>
        </p:grpSpPr>
        <p:grpSp>
          <p:nvGrpSpPr>
            <p:cNvPr id="116" name="Google Shape;116;p14"/>
            <p:cNvGrpSpPr/>
            <p:nvPr/>
          </p:nvGrpSpPr>
          <p:grpSpPr>
            <a:xfrm>
              <a:off x="3514681" y="1194845"/>
              <a:ext cx="1567540" cy="3104651"/>
              <a:chOff x="2678318" y="1487495"/>
              <a:chExt cx="1567540" cy="3104651"/>
            </a:xfrm>
          </p:grpSpPr>
          <p:sp>
            <p:nvSpPr>
              <p:cNvPr id="117" name="Google Shape;117;p14"/>
              <p:cNvSpPr/>
              <p:nvPr/>
            </p:nvSpPr>
            <p:spPr>
              <a:xfrm>
                <a:off x="2703018" y="1512454"/>
                <a:ext cx="1542840" cy="3054501"/>
              </a:xfrm>
              <a:custGeom>
                <a:rect b="b" l="l" r="r" t="t"/>
                <a:pathLst>
                  <a:path extrusionOk="0" h="141363" w="71403">
                    <a:moveTo>
                      <a:pt x="727" y="0"/>
                    </a:moveTo>
                    <a:cubicBezTo>
                      <a:pt x="322" y="0"/>
                      <a:pt x="1" y="322"/>
                      <a:pt x="1" y="714"/>
                    </a:cubicBezTo>
                    <a:cubicBezTo>
                      <a:pt x="1" y="1107"/>
                      <a:pt x="322" y="1429"/>
                      <a:pt x="727" y="1429"/>
                    </a:cubicBezTo>
                    <a:cubicBezTo>
                      <a:pt x="10074" y="1429"/>
                      <a:pt x="19134" y="3262"/>
                      <a:pt x="27683" y="6870"/>
                    </a:cubicBezTo>
                    <a:cubicBezTo>
                      <a:pt x="35922" y="10359"/>
                      <a:pt x="43328" y="15359"/>
                      <a:pt x="49686" y="21717"/>
                    </a:cubicBezTo>
                    <a:cubicBezTo>
                      <a:pt x="56044" y="28075"/>
                      <a:pt x="61044" y="35481"/>
                      <a:pt x="64533" y="43732"/>
                    </a:cubicBezTo>
                    <a:cubicBezTo>
                      <a:pt x="68140" y="52268"/>
                      <a:pt x="69974" y="61329"/>
                      <a:pt x="69974" y="70675"/>
                    </a:cubicBezTo>
                    <a:cubicBezTo>
                      <a:pt x="69974" y="80034"/>
                      <a:pt x="68140" y="89094"/>
                      <a:pt x="64533" y="97631"/>
                    </a:cubicBezTo>
                    <a:cubicBezTo>
                      <a:pt x="61044" y="105882"/>
                      <a:pt x="56044" y="113288"/>
                      <a:pt x="49686" y="119646"/>
                    </a:cubicBezTo>
                    <a:cubicBezTo>
                      <a:pt x="43328" y="126004"/>
                      <a:pt x="35922" y="131004"/>
                      <a:pt x="27683" y="134493"/>
                    </a:cubicBezTo>
                    <a:cubicBezTo>
                      <a:pt x="19134" y="138100"/>
                      <a:pt x="10074" y="139934"/>
                      <a:pt x="727" y="139934"/>
                    </a:cubicBezTo>
                    <a:cubicBezTo>
                      <a:pt x="322" y="139934"/>
                      <a:pt x="1" y="140255"/>
                      <a:pt x="1" y="140648"/>
                    </a:cubicBezTo>
                    <a:cubicBezTo>
                      <a:pt x="1" y="141041"/>
                      <a:pt x="322" y="141363"/>
                      <a:pt x="727" y="141363"/>
                    </a:cubicBezTo>
                    <a:cubicBezTo>
                      <a:pt x="10264" y="141363"/>
                      <a:pt x="19515" y="139493"/>
                      <a:pt x="28231" y="135802"/>
                    </a:cubicBezTo>
                    <a:cubicBezTo>
                      <a:pt x="36648" y="132243"/>
                      <a:pt x="44209" y="127147"/>
                      <a:pt x="50698" y="120658"/>
                    </a:cubicBezTo>
                    <a:cubicBezTo>
                      <a:pt x="57187" y="114169"/>
                      <a:pt x="62294" y="106608"/>
                      <a:pt x="65854" y="98191"/>
                    </a:cubicBezTo>
                    <a:cubicBezTo>
                      <a:pt x="69533" y="89475"/>
                      <a:pt x="71403" y="80224"/>
                      <a:pt x="71403" y="70675"/>
                    </a:cubicBezTo>
                    <a:cubicBezTo>
                      <a:pt x="71403" y="61139"/>
                      <a:pt x="69533" y="51887"/>
                      <a:pt x="65854" y="43172"/>
                    </a:cubicBezTo>
                    <a:cubicBezTo>
                      <a:pt x="62294" y="34754"/>
                      <a:pt x="57187" y="27194"/>
                      <a:pt x="50698" y="20705"/>
                    </a:cubicBezTo>
                    <a:cubicBezTo>
                      <a:pt x="44209" y="14216"/>
                      <a:pt x="36648" y="9120"/>
                      <a:pt x="28231" y="5560"/>
                    </a:cubicBezTo>
                    <a:cubicBezTo>
                      <a:pt x="19515" y="1869"/>
                      <a:pt x="10264" y="0"/>
                      <a:pt x="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p:nvPr/>
            </p:nvSpPr>
            <p:spPr>
              <a:xfrm>
                <a:off x="2678318" y="1487495"/>
                <a:ext cx="80553" cy="80790"/>
              </a:xfrm>
              <a:custGeom>
                <a:rect b="b" l="l" r="r" t="t"/>
                <a:pathLst>
                  <a:path extrusionOk="0" h="3739" w="3728">
                    <a:moveTo>
                      <a:pt x="1870" y="0"/>
                    </a:moveTo>
                    <a:cubicBezTo>
                      <a:pt x="834" y="0"/>
                      <a:pt x="1" y="834"/>
                      <a:pt x="1" y="1869"/>
                    </a:cubicBezTo>
                    <a:cubicBezTo>
                      <a:pt x="1" y="2905"/>
                      <a:pt x="834" y="3739"/>
                      <a:pt x="1870" y="3739"/>
                    </a:cubicBezTo>
                    <a:cubicBezTo>
                      <a:pt x="2894" y="3739"/>
                      <a:pt x="3727" y="2905"/>
                      <a:pt x="3727" y="1869"/>
                    </a:cubicBezTo>
                    <a:cubicBezTo>
                      <a:pt x="3727" y="834"/>
                      <a:pt x="2894" y="0"/>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a:off x="2678318" y="4511356"/>
                <a:ext cx="80553" cy="80790"/>
              </a:xfrm>
              <a:custGeom>
                <a:rect b="b" l="l" r="r" t="t"/>
                <a:pathLst>
                  <a:path extrusionOk="0" h="3739" w="3728">
                    <a:moveTo>
                      <a:pt x="1870" y="0"/>
                    </a:moveTo>
                    <a:cubicBezTo>
                      <a:pt x="834" y="0"/>
                      <a:pt x="1" y="833"/>
                      <a:pt x="1" y="1869"/>
                    </a:cubicBezTo>
                    <a:cubicBezTo>
                      <a:pt x="1" y="2905"/>
                      <a:pt x="834" y="3739"/>
                      <a:pt x="1870" y="3739"/>
                    </a:cubicBezTo>
                    <a:cubicBezTo>
                      <a:pt x="2894" y="3739"/>
                      <a:pt x="3727" y="2905"/>
                      <a:pt x="3727" y="1869"/>
                    </a:cubicBezTo>
                    <a:cubicBezTo>
                      <a:pt x="3727" y="833"/>
                      <a:pt x="2894" y="0"/>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0" name="Google Shape;120;p14"/>
            <p:cNvCxnSpPr/>
            <p:nvPr/>
          </p:nvCxnSpPr>
          <p:spPr>
            <a:xfrm>
              <a:off x="4133400" y="1235238"/>
              <a:ext cx="1590000" cy="0"/>
            </a:xfrm>
            <a:prstGeom prst="straightConnector1">
              <a:avLst/>
            </a:prstGeom>
            <a:noFill/>
            <a:ln cap="flat" cmpd="sng" w="19050">
              <a:solidFill>
                <a:schemeClr val="accent1"/>
              </a:solidFill>
              <a:prstDash val="solid"/>
              <a:round/>
              <a:headEnd len="med" w="med" type="none"/>
              <a:tailEnd len="med" w="med" type="oval"/>
            </a:ln>
          </p:spPr>
        </p:cxnSp>
        <p:sp>
          <p:nvSpPr>
            <p:cNvPr id="121" name="Google Shape;121;p14"/>
            <p:cNvSpPr/>
            <p:nvPr/>
          </p:nvSpPr>
          <p:spPr>
            <a:xfrm>
              <a:off x="3729701" y="1042455"/>
              <a:ext cx="403691" cy="403384"/>
            </a:xfrm>
            <a:custGeom>
              <a:rect b="b" l="l" r="r" t="t"/>
              <a:pathLst>
                <a:path extrusionOk="0" h="14134" w="14146">
                  <a:moveTo>
                    <a:pt x="7073" y="0"/>
                  </a:moveTo>
                  <a:cubicBezTo>
                    <a:pt x="3168" y="0"/>
                    <a:pt x="1" y="3167"/>
                    <a:pt x="1" y="7073"/>
                  </a:cubicBezTo>
                  <a:cubicBezTo>
                    <a:pt x="1" y="10978"/>
                    <a:pt x="3168" y="14133"/>
                    <a:pt x="7073" y="14133"/>
                  </a:cubicBezTo>
                  <a:cubicBezTo>
                    <a:pt x="10978" y="14133"/>
                    <a:pt x="14145" y="10978"/>
                    <a:pt x="14145" y="7073"/>
                  </a:cubicBezTo>
                  <a:cubicBezTo>
                    <a:pt x="14145" y="3167"/>
                    <a:pt x="10978" y="0"/>
                    <a:pt x="7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a:solidFill>
                    <a:srgbClr val="FFFFFF"/>
                  </a:solidFill>
                  <a:latin typeface="Fira Sans Extra Condensed Medium"/>
                  <a:ea typeface="Fira Sans Extra Condensed Medium"/>
                  <a:cs typeface="Fira Sans Extra Condensed Medium"/>
                  <a:sym typeface="Fira Sans Extra Condensed Medium"/>
                </a:rPr>
                <a:t>01</a:t>
              </a:r>
              <a:endParaRPr sz="1500">
                <a:solidFill>
                  <a:srgbClr val="FFFFFF"/>
                </a:solidFill>
              </a:endParaRPr>
            </a:p>
          </p:txBody>
        </p:sp>
        <p:cxnSp>
          <p:nvCxnSpPr>
            <p:cNvPr id="122" name="Google Shape;122;p14"/>
            <p:cNvCxnSpPr/>
            <p:nvPr/>
          </p:nvCxnSpPr>
          <p:spPr>
            <a:xfrm>
              <a:off x="4725950" y="3464663"/>
              <a:ext cx="1283100" cy="8100"/>
            </a:xfrm>
            <a:prstGeom prst="straightConnector1">
              <a:avLst/>
            </a:prstGeom>
            <a:noFill/>
            <a:ln cap="flat" cmpd="sng" w="19050">
              <a:solidFill>
                <a:schemeClr val="accent4"/>
              </a:solidFill>
              <a:prstDash val="solid"/>
              <a:round/>
              <a:headEnd len="med" w="med" type="none"/>
              <a:tailEnd len="med" w="med" type="oval"/>
            </a:ln>
          </p:spPr>
        </p:cxnSp>
        <p:sp>
          <p:nvSpPr>
            <p:cNvPr id="123" name="Google Shape;123;p14"/>
            <p:cNvSpPr/>
            <p:nvPr/>
          </p:nvSpPr>
          <p:spPr>
            <a:xfrm>
              <a:off x="4649758" y="3279900"/>
              <a:ext cx="403702" cy="403738"/>
            </a:xfrm>
            <a:custGeom>
              <a:rect b="b" l="l" r="r" t="t"/>
              <a:pathLst>
                <a:path extrusionOk="0" h="14134" w="14134">
                  <a:moveTo>
                    <a:pt x="7073" y="0"/>
                  </a:moveTo>
                  <a:cubicBezTo>
                    <a:pt x="3168" y="0"/>
                    <a:pt x="1" y="3168"/>
                    <a:pt x="1" y="7061"/>
                  </a:cubicBezTo>
                  <a:cubicBezTo>
                    <a:pt x="1" y="10966"/>
                    <a:pt x="3168" y="14133"/>
                    <a:pt x="7073" y="14133"/>
                  </a:cubicBezTo>
                  <a:cubicBezTo>
                    <a:pt x="10978" y="14133"/>
                    <a:pt x="14133" y="10966"/>
                    <a:pt x="14133" y="7061"/>
                  </a:cubicBezTo>
                  <a:cubicBezTo>
                    <a:pt x="14133" y="3168"/>
                    <a:pt x="10978" y="0"/>
                    <a:pt x="7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a:solidFill>
                    <a:srgbClr val="FFFFFF"/>
                  </a:solidFill>
                  <a:latin typeface="Fira Sans Extra Condensed Medium"/>
                  <a:ea typeface="Fira Sans Extra Condensed Medium"/>
                  <a:cs typeface="Fira Sans Extra Condensed Medium"/>
                  <a:sym typeface="Fira Sans Extra Condensed Medium"/>
                </a:rPr>
                <a:t>04</a:t>
              </a:r>
              <a:endParaRPr sz="1500">
                <a:solidFill>
                  <a:srgbClr val="FFFFFF"/>
                </a:solidFill>
              </a:endParaRPr>
            </a:p>
          </p:txBody>
        </p:sp>
        <p:cxnSp>
          <p:nvCxnSpPr>
            <p:cNvPr id="124" name="Google Shape;124;p14"/>
            <p:cNvCxnSpPr/>
            <p:nvPr/>
          </p:nvCxnSpPr>
          <p:spPr>
            <a:xfrm>
              <a:off x="5159100" y="2658725"/>
              <a:ext cx="862200" cy="0"/>
            </a:xfrm>
            <a:prstGeom prst="straightConnector1">
              <a:avLst/>
            </a:prstGeom>
            <a:noFill/>
            <a:ln cap="flat" cmpd="sng" w="19050">
              <a:solidFill>
                <a:schemeClr val="accent3"/>
              </a:solidFill>
              <a:prstDash val="solid"/>
              <a:round/>
              <a:headEnd len="med" w="med" type="none"/>
              <a:tailEnd len="med" w="med" type="oval"/>
            </a:ln>
          </p:spPr>
        </p:cxnSp>
        <p:sp>
          <p:nvSpPr>
            <p:cNvPr id="125" name="Google Shape;125;p14"/>
            <p:cNvSpPr/>
            <p:nvPr/>
          </p:nvSpPr>
          <p:spPr>
            <a:xfrm>
              <a:off x="4876816" y="2483381"/>
              <a:ext cx="403709" cy="403744"/>
            </a:xfrm>
            <a:custGeom>
              <a:rect b="b" l="l" r="r" t="t"/>
              <a:pathLst>
                <a:path extrusionOk="0" h="14133" w="14133">
                  <a:moveTo>
                    <a:pt x="7072" y="0"/>
                  </a:moveTo>
                  <a:cubicBezTo>
                    <a:pt x="3167" y="0"/>
                    <a:pt x="0" y="3167"/>
                    <a:pt x="0" y="7060"/>
                  </a:cubicBezTo>
                  <a:cubicBezTo>
                    <a:pt x="0" y="10966"/>
                    <a:pt x="3167" y="14133"/>
                    <a:pt x="7072" y="14133"/>
                  </a:cubicBezTo>
                  <a:cubicBezTo>
                    <a:pt x="10978" y="14133"/>
                    <a:pt x="14133" y="10966"/>
                    <a:pt x="14133" y="7060"/>
                  </a:cubicBezTo>
                  <a:cubicBezTo>
                    <a:pt x="14133" y="3167"/>
                    <a:pt x="10978" y="0"/>
                    <a:pt x="70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a:solidFill>
                    <a:srgbClr val="FFFFFF"/>
                  </a:solidFill>
                  <a:latin typeface="Fira Sans Extra Condensed Medium"/>
                  <a:ea typeface="Fira Sans Extra Condensed Medium"/>
                  <a:cs typeface="Fira Sans Extra Condensed Medium"/>
                  <a:sym typeface="Fira Sans Extra Condensed Medium"/>
                </a:rPr>
                <a:t>03</a:t>
              </a:r>
              <a:endParaRPr sz="1500">
                <a:solidFill>
                  <a:srgbClr val="FFFFFF"/>
                </a:solidFill>
              </a:endParaRPr>
            </a:p>
          </p:txBody>
        </p:sp>
        <p:cxnSp>
          <p:nvCxnSpPr>
            <p:cNvPr id="126" name="Google Shape;126;p14"/>
            <p:cNvCxnSpPr/>
            <p:nvPr/>
          </p:nvCxnSpPr>
          <p:spPr>
            <a:xfrm>
              <a:off x="4993125" y="1888750"/>
              <a:ext cx="847200" cy="0"/>
            </a:xfrm>
            <a:prstGeom prst="straightConnector1">
              <a:avLst/>
            </a:prstGeom>
            <a:noFill/>
            <a:ln cap="flat" cmpd="sng" w="19050">
              <a:solidFill>
                <a:schemeClr val="accent2"/>
              </a:solidFill>
              <a:prstDash val="solid"/>
              <a:round/>
              <a:headEnd len="med" w="med" type="none"/>
              <a:tailEnd len="med" w="med" type="oval"/>
            </a:ln>
          </p:spPr>
        </p:cxnSp>
        <p:sp>
          <p:nvSpPr>
            <p:cNvPr id="127" name="Google Shape;127;p14"/>
            <p:cNvSpPr/>
            <p:nvPr/>
          </p:nvSpPr>
          <p:spPr>
            <a:xfrm>
              <a:off x="4589419" y="1686881"/>
              <a:ext cx="403702" cy="403738"/>
            </a:xfrm>
            <a:custGeom>
              <a:rect b="b" l="l" r="r" t="t"/>
              <a:pathLst>
                <a:path extrusionOk="0" h="14134" w="14134">
                  <a:moveTo>
                    <a:pt x="7073" y="1"/>
                  </a:moveTo>
                  <a:cubicBezTo>
                    <a:pt x="3168" y="1"/>
                    <a:pt x="1" y="3156"/>
                    <a:pt x="1" y="7061"/>
                  </a:cubicBezTo>
                  <a:cubicBezTo>
                    <a:pt x="1" y="10966"/>
                    <a:pt x="3168" y="14133"/>
                    <a:pt x="7073" y="14133"/>
                  </a:cubicBezTo>
                  <a:cubicBezTo>
                    <a:pt x="10966" y="14133"/>
                    <a:pt x="14133" y="10966"/>
                    <a:pt x="14133" y="7061"/>
                  </a:cubicBezTo>
                  <a:cubicBezTo>
                    <a:pt x="14133" y="3156"/>
                    <a:pt x="10966" y="1"/>
                    <a:pt x="70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a:solidFill>
                    <a:srgbClr val="FFFFFF"/>
                  </a:solidFill>
                  <a:latin typeface="Fira Sans Extra Condensed Medium"/>
                  <a:ea typeface="Fira Sans Extra Condensed Medium"/>
                  <a:cs typeface="Fira Sans Extra Condensed Medium"/>
                  <a:sym typeface="Fira Sans Extra Condensed Medium"/>
                </a:rPr>
                <a:t>02</a:t>
              </a:r>
              <a:endParaRPr sz="1500">
                <a:solidFill>
                  <a:srgbClr val="FFFFFF"/>
                </a:solidFill>
              </a:endParaRPr>
            </a:p>
          </p:txBody>
        </p:sp>
      </p:grpSp>
      <p:sp>
        <p:nvSpPr>
          <p:cNvPr id="128" name="Google Shape;128;p14"/>
          <p:cNvSpPr txBox="1"/>
          <p:nvPr/>
        </p:nvSpPr>
        <p:spPr>
          <a:xfrm>
            <a:off x="5967851" y="1702625"/>
            <a:ext cx="26490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accent2"/>
                </a:solidFill>
                <a:latin typeface="Fira Sans Extra Condensed Medium"/>
                <a:ea typeface="Fira Sans Extra Condensed Medium"/>
                <a:cs typeface="Fira Sans Extra Condensed Medium"/>
                <a:sym typeface="Fira Sans Extra Condensed Medium"/>
              </a:rPr>
              <a:t>Measuring Success of Business Outcomes</a:t>
            </a:r>
            <a:endParaRPr sz="2200">
              <a:solidFill>
                <a:schemeClr val="accent2"/>
              </a:solidFill>
              <a:latin typeface="Fira Sans Extra Condensed Medium"/>
              <a:ea typeface="Fira Sans Extra Condensed Medium"/>
              <a:cs typeface="Fira Sans Extra Condensed Medium"/>
              <a:sym typeface="Fira Sans Extra Condensed Medium"/>
            </a:endParaRPr>
          </a:p>
        </p:txBody>
      </p:sp>
      <p:sp>
        <p:nvSpPr>
          <p:cNvPr id="129" name="Google Shape;129;p14"/>
          <p:cNvSpPr/>
          <p:nvPr/>
        </p:nvSpPr>
        <p:spPr>
          <a:xfrm>
            <a:off x="3458250" y="2514000"/>
            <a:ext cx="19200" cy="36700"/>
          </a:xfrm>
          <a:custGeom>
            <a:rect b="b" l="l" r="r" t="t"/>
            <a:pathLst>
              <a:path extrusionOk="0" fill="none" h="1468" w="768">
                <a:moveTo>
                  <a:pt x="768" y="1468"/>
                </a:moveTo>
                <a:cubicBezTo>
                  <a:pt x="534" y="968"/>
                  <a:pt x="267" y="467"/>
                  <a:pt x="0" y="0"/>
                </a:cubicBezTo>
              </a:path>
            </a:pathLst>
          </a:custGeom>
          <a:noFill/>
          <a:ln cap="rnd" cmpd="sng" w="417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a:off x="458438" y="2381966"/>
            <a:ext cx="1831569" cy="2761480"/>
          </a:xfrm>
          <a:custGeom>
            <a:rect b="b" l="l" r="r" t="t"/>
            <a:pathLst>
              <a:path extrusionOk="0" h="75844" w="50304">
                <a:moveTo>
                  <a:pt x="10290" y="0"/>
                </a:moveTo>
                <a:cubicBezTo>
                  <a:pt x="9560" y="0"/>
                  <a:pt x="8996" y="196"/>
                  <a:pt x="8707" y="423"/>
                </a:cubicBezTo>
                <a:cubicBezTo>
                  <a:pt x="7473" y="1424"/>
                  <a:pt x="9307" y="13999"/>
                  <a:pt x="9374" y="17902"/>
                </a:cubicBezTo>
                <a:cubicBezTo>
                  <a:pt x="9541" y="27309"/>
                  <a:pt x="7539" y="33780"/>
                  <a:pt x="7139" y="36315"/>
                </a:cubicBezTo>
                <a:cubicBezTo>
                  <a:pt x="6572" y="40018"/>
                  <a:pt x="7206" y="46489"/>
                  <a:pt x="9307" y="53494"/>
                </a:cubicBezTo>
                <a:lnTo>
                  <a:pt x="1" y="75844"/>
                </a:lnTo>
                <a:lnTo>
                  <a:pt x="30289" y="75844"/>
                </a:lnTo>
                <a:lnTo>
                  <a:pt x="30856" y="60066"/>
                </a:lnTo>
                <a:cubicBezTo>
                  <a:pt x="32224" y="60032"/>
                  <a:pt x="33591" y="59832"/>
                  <a:pt x="34926" y="59499"/>
                </a:cubicBezTo>
                <a:cubicBezTo>
                  <a:pt x="47902" y="56129"/>
                  <a:pt x="50303" y="47723"/>
                  <a:pt x="50303" y="47723"/>
                </a:cubicBezTo>
                <a:cubicBezTo>
                  <a:pt x="50303" y="47723"/>
                  <a:pt x="22050" y="24840"/>
                  <a:pt x="19081" y="11965"/>
                </a:cubicBezTo>
                <a:cubicBezTo>
                  <a:pt x="16834" y="2084"/>
                  <a:pt x="12672" y="0"/>
                  <a:pt x="10290" y="0"/>
                </a:cubicBez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a:off x="2129694" y="2351891"/>
            <a:ext cx="521064" cy="555070"/>
          </a:xfrm>
          <a:custGeom>
            <a:rect b="b" l="l" r="r" t="t"/>
            <a:pathLst>
              <a:path extrusionOk="0" h="15245" w="14311">
                <a:moveTo>
                  <a:pt x="9564" y="0"/>
                </a:moveTo>
                <a:cubicBezTo>
                  <a:pt x="8587" y="0"/>
                  <a:pt x="7664" y="385"/>
                  <a:pt x="7038" y="1149"/>
                </a:cubicBezTo>
                <a:lnTo>
                  <a:pt x="1201" y="9188"/>
                </a:lnTo>
                <a:cubicBezTo>
                  <a:pt x="0" y="10656"/>
                  <a:pt x="400" y="12924"/>
                  <a:pt x="2102" y="14292"/>
                </a:cubicBezTo>
                <a:cubicBezTo>
                  <a:pt x="2896" y="14927"/>
                  <a:pt x="3834" y="15245"/>
                  <a:pt x="4728" y="15245"/>
                </a:cubicBezTo>
                <a:cubicBezTo>
                  <a:pt x="5712" y="15245"/>
                  <a:pt x="6643" y="14860"/>
                  <a:pt x="7272" y="14091"/>
                </a:cubicBezTo>
                <a:lnTo>
                  <a:pt x="13109" y="6052"/>
                </a:lnTo>
                <a:cubicBezTo>
                  <a:pt x="14310" y="4618"/>
                  <a:pt x="13877" y="2316"/>
                  <a:pt x="12209" y="982"/>
                </a:cubicBezTo>
                <a:cubicBezTo>
                  <a:pt x="11409" y="326"/>
                  <a:pt x="10464" y="0"/>
                  <a:pt x="95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a:off x="963711" y="1702615"/>
            <a:ext cx="1473258" cy="2699947"/>
          </a:xfrm>
          <a:custGeom>
            <a:rect b="b" l="l" r="r" t="t"/>
            <a:pathLst>
              <a:path extrusionOk="0" h="74154" w="40463">
                <a:moveTo>
                  <a:pt x="3369" y="1"/>
                </a:moveTo>
                <a:cubicBezTo>
                  <a:pt x="1668" y="1"/>
                  <a:pt x="267" y="1368"/>
                  <a:pt x="267" y="3103"/>
                </a:cubicBezTo>
                <a:lnTo>
                  <a:pt x="34" y="70918"/>
                </a:lnTo>
                <a:cubicBezTo>
                  <a:pt x="0" y="72653"/>
                  <a:pt x="1401" y="74054"/>
                  <a:pt x="3136" y="74054"/>
                </a:cubicBezTo>
                <a:lnTo>
                  <a:pt x="37093" y="74154"/>
                </a:lnTo>
                <a:cubicBezTo>
                  <a:pt x="38795" y="74154"/>
                  <a:pt x="40196" y="72786"/>
                  <a:pt x="40229" y="71051"/>
                </a:cubicBezTo>
                <a:lnTo>
                  <a:pt x="40462" y="3236"/>
                </a:lnTo>
                <a:cubicBezTo>
                  <a:pt x="40462" y="1502"/>
                  <a:pt x="39061" y="101"/>
                  <a:pt x="37327" y="101"/>
                </a:cubicBezTo>
                <a:lnTo>
                  <a:pt x="336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964912" y="1926104"/>
            <a:ext cx="1470855" cy="2034372"/>
          </a:xfrm>
          <a:custGeom>
            <a:rect b="b" l="l" r="r" t="t"/>
            <a:pathLst>
              <a:path extrusionOk="0" h="55874" w="40397">
                <a:moveTo>
                  <a:pt x="201" y="0"/>
                </a:moveTo>
                <a:lnTo>
                  <a:pt x="1" y="55740"/>
                </a:lnTo>
                <a:lnTo>
                  <a:pt x="40196" y="55874"/>
                </a:lnTo>
                <a:lnTo>
                  <a:pt x="40396" y="134"/>
                </a:lnTo>
                <a:lnTo>
                  <a:pt x="2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1100943" y="2076699"/>
            <a:ext cx="1065175" cy="765193"/>
          </a:xfrm>
          <a:custGeom>
            <a:rect b="b" l="l" r="r" t="t"/>
            <a:pathLst>
              <a:path extrusionOk="0" h="21016" w="29255">
                <a:moveTo>
                  <a:pt x="27387" y="7639"/>
                </a:moveTo>
                <a:lnTo>
                  <a:pt x="24385" y="19415"/>
                </a:lnTo>
                <a:lnTo>
                  <a:pt x="8173" y="19415"/>
                </a:lnTo>
                <a:lnTo>
                  <a:pt x="6505" y="7639"/>
                </a:lnTo>
                <a:close/>
                <a:moveTo>
                  <a:pt x="2903" y="1"/>
                </a:moveTo>
                <a:cubicBezTo>
                  <a:pt x="1302" y="1"/>
                  <a:pt x="1" y="1302"/>
                  <a:pt x="1" y="2869"/>
                </a:cubicBezTo>
                <a:lnTo>
                  <a:pt x="1" y="4737"/>
                </a:lnTo>
                <a:cubicBezTo>
                  <a:pt x="1" y="5171"/>
                  <a:pt x="368" y="5538"/>
                  <a:pt x="801" y="5538"/>
                </a:cubicBezTo>
                <a:cubicBezTo>
                  <a:pt x="1268" y="5538"/>
                  <a:pt x="1602" y="5171"/>
                  <a:pt x="1602" y="4737"/>
                </a:cubicBezTo>
                <a:lnTo>
                  <a:pt x="1602" y="2869"/>
                </a:lnTo>
                <a:cubicBezTo>
                  <a:pt x="1602" y="2169"/>
                  <a:pt x="2202" y="1602"/>
                  <a:pt x="2903" y="1602"/>
                </a:cubicBezTo>
                <a:cubicBezTo>
                  <a:pt x="3503" y="1602"/>
                  <a:pt x="4070" y="2069"/>
                  <a:pt x="4170" y="2703"/>
                </a:cubicBezTo>
                <a:lnTo>
                  <a:pt x="6672" y="20315"/>
                </a:lnTo>
                <a:cubicBezTo>
                  <a:pt x="6739" y="20715"/>
                  <a:pt x="7072" y="21016"/>
                  <a:pt x="7473" y="21016"/>
                </a:cubicBezTo>
                <a:lnTo>
                  <a:pt x="25018" y="21016"/>
                </a:lnTo>
                <a:cubicBezTo>
                  <a:pt x="25385" y="21016"/>
                  <a:pt x="25686" y="20749"/>
                  <a:pt x="25786" y="20382"/>
                </a:cubicBezTo>
                <a:lnTo>
                  <a:pt x="29188" y="7039"/>
                </a:lnTo>
                <a:cubicBezTo>
                  <a:pt x="29255" y="6805"/>
                  <a:pt x="29188" y="6539"/>
                  <a:pt x="29055" y="6338"/>
                </a:cubicBezTo>
                <a:cubicBezTo>
                  <a:pt x="28888" y="6138"/>
                  <a:pt x="28654" y="6038"/>
                  <a:pt x="28421" y="6038"/>
                </a:cubicBezTo>
                <a:lnTo>
                  <a:pt x="6272" y="6038"/>
                </a:lnTo>
                <a:lnTo>
                  <a:pt x="5738" y="2469"/>
                </a:lnTo>
                <a:cubicBezTo>
                  <a:pt x="5538" y="1068"/>
                  <a:pt x="4304" y="1"/>
                  <a:pt x="29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a:off x="1517555" y="2302518"/>
            <a:ext cx="112980" cy="539378"/>
          </a:xfrm>
          <a:custGeom>
            <a:rect b="b" l="l" r="r" t="t"/>
            <a:pathLst>
              <a:path extrusionOk="0" h="14814" w="3103">
                <a:moveTo>
                  <a:pt x="798" y="1"/>
                </a:moveTo>
                <a:cubicBezTo>
                  <a:pt x="777" y="1"/>
                  <a:pt x="756" y="2"/>
                  <a:pt x="734" y="3"/>
                </a:cubicBezTo>
                <a:cubicBezTo>
                  <a:pt x="300" y="70"/>
                  <a:pt x="0" y="470"/>
                  <a:pt x="33" y="904"/>
                </a:cubicBezTo>
                <a:lnTo>
                  <a:pt x="1468" y="14080"/>
                </a:lnTo>
                <a:cubicBezTo>
                  <a:pt x="1501" y="14513"/>
                  <a:pt x="1868" y="14814"/>
                  <a:pt x="2268" y="14814"/>
                </a:cubicBezTo>
                <a:lnTo>
                  <a:pt x="2368" y="14814"/>
                </a:lnTo>
                <a:cubicBezTo>
                  <a:pt x="2802" y="14747"/>
                  <a:pt x="3102" y="14347"/>
                  <a:pt x="3069" y="13913"/>
                </a:cubicBezTo>
                <a:lnTo>
                  <a:pt x="1635" y="737"/>
                </a:lnTo>
                <a:cubicBezTo>
                  <a:pt x="1603" y="323"/>
                  <a:pt x="1237" y="1"/>
                  <a:pt x="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1784738" y="2302518"/>
            <a:ext cx="106936" cy="539378"/>
          </a:xfrm>
          <a:custGeom>
            <a:rect b="b" l="l" r="r" t="t"/>
            <a:pathLst>
              <a:path extrusionOk="0" h="14814" w="2937">
                <a:moveTo>
                  <a:pt x="2109" y="1"/>
                </a:moveTo>
                <a:cubicBezTo>
                  <a:pt x="1699" y="1"/>
                  <a:pt x="1333" y="323"/>
                  <a:pt x="1302" y="737"/>
                </a:cubicBezTo>
                <a:lnTo>
                  <a:pt x="34" y="13913"/>
                </a:lnTo>
                <a:cubicBezTo>
                  <a:pt x="1" y="14380"/>
                  <a:pt x="334" y="14747"/>
                  <a:pt x="768" y="14814"/>
                </a:cubicBezTo>
                <a:lnTo>
                  <a:pt x="835" y="14814"/>
                </a:lnTo>
                <a:cubicBezTo>
                  <a:pt x="1235" y="14814"/>
                  <a:pt x="1602" y="14480"/>
                  <a:pt x="1635" y="14080"/>
                </a:cubicBezTo>
                <a:lnTo>
                  <a:pt x="2903" y="904"/>
                </a:lnTo>
                <a:cubicBezTo>
                  <a:pt x="2936" y="437"/>
                  <a:pt x="2603" y="70"/>
                  <a:pt x="2169" y="3"/>
                </a:cubicBezTo>
                <a:cubicBezTo>
                  <a:pt x="2149" y="2"/>
                  <a:pt x="2129" y="1"/>
                  <a:pt x="21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a:off x="1325634" y="2459302"/>
            <a:ext cx="772475" cy="58329"/>
          </a:xfrm>
          <a:custGeom>
            <a:rect b="b" l="l" r="r" t="t"/>
            <a:pathLst>
              <a:path extrusionOk="0" h="1602" w="21216">
                <a:moveTo>
                  <a:pt x="801" y="0"/>
                </a:moveTo>
                <a:cubicBezTo>
                  <a:pt x="334" y="0"/>
                  <a:pt x="1" y="367"/>
                  <a:pt x="1" y="801"/>
                </a:cubicBezTo>
                <a:cubicBezTo>
                  <a:pt x="1" y="1268"/>
                  <a:pt x="334" y="1601"/>
                  <a:pt x="801" y="1601"/>
                </a:cubicBezTo>
                <a:lnTo>
                  <a:pt x="20415" y="1601"/>
                </a:lnTo>
                <a:cubicBezTo>
                  <a:pt x="20849" y="1601"/>
                  <a:pt x="21216" y="1268"/>
                  <a:pt x="21216" y="801"/>
                </a:cubicBezTo>
                <a:cubicBezTo>
                  <a:pt x="21216" y="367"/>
                  <a:pt x="20849" y="0"/>
                  <a:pt x="204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a:off x="1345077" y="2617179"/>
            <a:ext cx="733625" cy="58329"/>
          </a:xfrm>
          <a:custGeom>
            <a:rect b="b" l="l" r="r" t="t"/>
            <a:pathLst>
              <a:path extrusionOk="0" h="1602" w="20149">
                <a:moveTo>
                  <a:pt x="801" y="1"/>
                </a:moveTo>
                <a:cubicBezTo>
                  <a:pt x="367" y="1"/>
                  <a:pt x="0" y="334"/>
                  <a:pt x="0" y="801"/>
                </a:cubicBezTo>
                <a:cubicBezTo>
                  <a:pt x="0" y="1235"/>
                  <a:pt x="367" y="1602"/>
                  <a:pt x="801" y="1602"/>
                </a:cubicBezTo>
                <a:lnTo>
                  <a:pt x="19348" y="1602"/>
                </a:lnTo>
                <a:cubicBezTo>
                  <a:pt x="19781" y="1602"/>
                  <a:pt x="20148" y="1235"/>
                  <a:pt x="20148" y="801"/>
                </a:cubicBezTo>
                <a:cubicBezTo>
                  <a:pt x="20148" y="334"/>
                  <a:pt x="19781" y="1"/>
                  <a:pt x="193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a:off x="1453181" y="2871035"/>
            <a:ext cx="166430" cy="166430"/>
          </a:xfrm>
          <a:custGeom>
            <a:rect b="b" l="l" r="r" t="t"/>
            <a:pathLst>
              <a:path extrusionOk="0" h="4571" w="4571">
                <a:moveTo>
                  <a:pt x="2302" y="1601"/>
                </a:moveTo>
                <a:cubicBezTo>
                  <a:pt x="2669" y="1601"/>
                  <a:pt x="2969" y="1902"/>
                  <a:pt x="2969" y="2269"/>
                </a:cubicBezTo>
                <a:cubicBezTo>
                  <a:pt x="2969" y="2635"/>
                  <a:pt x="2669" y="2936"/>
                  <a:pt x="2302" y="2936"/>
                </a:cubicBezTo>
                <a:cubicBezTo>
                  <a:pt x="1935" y="2936"/>
                  <a:pt x="1635" y="2635"/>
                  <a:pt x="1635" y="2269"/>
                </a:cubicBezTo>
                <a:cubicBezTo>
                  <a:pt x="1635" y="1902"/>
                  <a:pt x="1935" y="1601"/>
                  <a:pt x="2302" y="1601"/>
                </a:cubicBezTo>
                <a:close/>
                <a:moveTo>
                  <a:pt x="2302" y="0"/>
                </a:moveTo>
                <a:cubicBezTo>
                  <a:pt x="1034" y="0"/>
                  <a:pt x="0" y="1034"/>
                  <a:pt x="0" y="2269"/>
                </a:cubicBezTo>
                <a:cubicBezTo>
                  <a:pt x="0" y="3536"/>
                  <a:pt x="1034" y="4570"/>
                  <a:pt x="2302" y="4570"/>
                </a:cubicBezTo>
                <a:cubicBezTo>
                  <a:pt x="3536" y="4570"/>
                  <a:pt x="4570" y="3536"/>
                  <a:pt x="4570" y="2269"/>
                </a:cubicBezTo>
                <a:cubicBezTo>
                  <a:pt x="4570" y="1034"/>
                  <a:pt x="3536" y="0"/>
                  <a:pt x="2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a:off x="1790818" y="2871035"/>
            <a:ext cx="166430" cy="166430"/>
          </a:xfrm>
          <a:custGeom>
            <a:rect b="b" l="l" r="r" t="t"/>
            <a:pathLst>
              <a:path extrusionOk="0" h="4571" w="4571">
                <a:moveTo>
                  <a:pt x="2269" y="1601"/>
                </a:moveTo>
                <a:cubicBezTo>
                  <a:pt x="2636" y="1601"/>
                  <a:pt x="2936" y="1902"/>
                  <a:pt x="2936" y="2269"/>
                </a:cubicBezTo>
                <a:cubicBezTo>
                  <a:pt x="2936" y="2635"/>
                  <a:pt x="2636" y="2936"/>
                  <a:pt x="2269" y="2936"/>
                </a:cubicBezTo>
                <a:cubicBezTo>
                  <a:pt x="1902" y="2936"/>
                  <a:pt x="1602" y="2635"/>
                  <a:pt x="1602" y="2269"/>
                </a:cubicBezTo>
                <a:cubicBezTo>
                  <a:pt x="1602" y="1902"/>
                  <a:pt x="1902" y="1601"/>
                  <a:pt x="2269" y="1601"/>
                </a:cubicBezTo>
                <a:close/>
                <a:moveTo>
                  <a:pt x="2269" y="0"/>
                </a:moveTo>
                <a:cubicBezTo>
                  <a:pt x="1035" y="0"/>
                  <a:pt x="0" y="1034"/>
                  <a:pt x="0" y="2269"/>
                </a:cubicBezTo>
                <a:cubicBezTo>
                  <a:pt x="0" y="3536"/>
                  <a:pt x="1035" y="4570"/>
                  <a:pt x="2269" y="4570"/>
                </a:cubicBezTo>
                <a:cubicBezTo>
                  <a:pt x="3536" y="4570"/>
                  <a:pt x="4570" y="3536"/>
                  <a:pt x="4537" y="2269"/>
                </a:cubicBezTo>
                <a:cubicBezTo>
                  <a:pt x="4537" y="1034"/>
                  <a:pt x="3536" y="0"/>
                  <a:pt x="2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a:off x="1100943" y="3333779"/>
            <a:ext cx="1200001" cy="414200"/>
          </a:xfrm>
          <a:custGeom>
            <a:rect b="b" l="l" r="r" t="t"/>
            <a:pathLst>
              <a:path extrusionOk="0" h="11376" w="32958">
                <a:moveTo>
                  <a:pt x="2035" y="0"/>
                </a:moveTo>
                <a:cubicBezTo>
                  <a:pt x="901" y="0"/>
                  <a:pt x="1" y="901"/>
                  <a:pt x="1" y="2035"/>
                </a:cubicBezTo>
                <a:lnTo>
                  <a:pt x="1" y="9340"/>
                </a:lnTo>
                <a:cubicBezTo>
                  <a:pt x="1" y="10474"/>
                  <a:pt x="901" y="11375"/>
                  <a:pt x="2035" y="11375"/>
                </a:cubicBezTo>
                <a:lnTo>
                  <a:pt x="30923" y="11375"/>
                </a:lnTo>
                <a:cubicBezTo>
                  <a:pt x="32023" y="11375"/>
                  <a:pt x="32957" y="10474"/>
                  <a:pt x="32957" y="9340"/>
                </a:cubicBezTo>
                <a:lnTo>
                  <a:pt x="32957" y="2035"/>
                </a:lnTo>
                <a:cubicBezTo>
                  <a:pt x="32957" y="901"/>
                  <a:pt x="32023" y="0"/>
                  <a:pt x="309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a:off x="1510237" y="1796154"/>
            <a:ext cx="400838" cy="32805"/>
          </a:xfrm>
          <a:custGeom>
            <a:rect b="b" l="l" r="r" t="t"/>
            <a:pathLst>
              <a:path extrusionOk="0" h="901" w="11009">
                <a:moveTo>
                  <a:pt x="401" y="0"/>
                </a:moveTo>
                <a:cubicBezTo>
                  <a:pt x="168" y="0"/>
                  <a:pt x="1" y="200"/>
                  <a:pt x="1" y="434"/>
                </a:cubicBezTo>
                <a:cubicBezTo>
                  <a:pt x="1" y="667"/>
                  <a:pt x="168" y="867"/>
                  <a:pt x="401" y="867"/>
                </a:cubicBezTo>
                <a:lnTo>
                  <a:pt x="10575" y="901"/>
                </a:lnTo>
                <a:cubicBezTo>
                  <a:pt x="10809" y="901"/>
                  <a:pt x="11009" y="701"/>
                  <a:pt x="11009" y="467"/>
                </a:cubicBezTo>
                <a:cubicBezTo>
                  <a:pt x="11009" y="234"/>
                  <a:pt x="10809" y="67"/>
                  <a:pt x="10575" y="33"/>
                </a:cubicBezTo>
                <a:lnTo>
                  <a:pt x="4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a:off x="1550325" y="4034539"/>
            <a:ext cx="291535" cy="290370"/>
          </a:xfrm>
          <a:custGeom>
            <a:rect b="b" l="l" r="r" t="t"/>
            <a:pathLst>
              <a:path extrusionOk="0" h="7975" w="8007">
                <a:moveTo>
                  <a:pt x="3977" y="1"/>
                </a:moveTo>
                <a:cubicBezTo>
                  <a:pt x="1803" y="1"/>
                  <a:pt x="34" y="1789"/>
                  <a:pt x="1" y="3971"/>
                </a:cubicBezTo>
                <a:cubicBezTo>
                  <a:pt x="1" y="6173"/>
                  <a:pt x="1802" y="7974"/>
                  <a:pt x="4004" y="7974"/>
                </a:cubicBezTo>
                <a:cubicBezTo>
                  <a:pt x="4024" y="7974"/>
                  <a:pt x="4044" y="7974"/>
                  <a:pt x="4064" y="7974"/>
                </a:cubicBezTo>
                <a:cubicBezTo>
                  <a:pt x="6238" y="7974"/>
                  <a:pt x="8006" y="6186"/>
                  <a:pt x="8006" y="4004"/>
                </a:cubicBezTo>
                <a:cubicBezTo>
                  <a:pt x="8006" y="1803"/>
                  <a:pt x="6239" y="1"/>
                  <a:pt x="4037" y="1"/>
                </a:cubicBezTo>
                <a:cubicBezTo>
                  <a:pt x="4017" y="1"/>
                  <a:pt x="3997" y="1"/>
                  <a:pt x="3977" y="1"/>
                </a:cubicBezTo>
                <a:close/>
              </a:path>
            </a:pathLst>
          </a:custGeom>
          <a:solidFill>
            <a:srgbClr val="C9D6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4"/>
          <p:cNvSpPr/>
          <p:nvPr/>
        </p:nvSpPr>
        <p:spPr>
          <a:xfrm>
            <a:off x="1550325" y="4034539"/>
            <a:ext cx="291535" cy="290370"/>
          </a:xfrm>
          <a:custGeom>
            <a:rect b="b" l="l" r="r" t="t"/>
            <a:pathLst>
              <a:path extrusionOk="0" h="7975" w="8007">
                <a:moveTo>
                  <a:pt x="3977" y="1"/>
                </a:moveTo>
                <a:cubicBezTo>
                  <a:pt x="1803" y="1"/>
                  <a:pt x="34" y="1789"/>
                  <a:pt x="1" y="3971"/>
                </a:cubicBezTo>
                <a:cubicBezTo>
                  <a:pt x="1" y="6173"/>
                  <a:pt x="1802" y="7974"/>
                  <a:pt x="4004" y="7974"/>
                </a:cubicBezTo>
                <a:cubicBezTo>
                  <a:pt x="4024" y="7974"/>
                  <a:pt x="4044" y="7974"/>
                  <a:pt x="4064" y="7974"/>
                </a:cubicBezTo>
                <a:cubicBezTo>
                  <a:pt x="6238" y="7974"/>
                  <a:pt x="8006" y="6186"/>
                  <a:pt x="8006" y="4004"/>
                </a:cubicBezTo>
                <a:cubicBezTo>
                  <a:pt x="8006" y="1803"/>
                  <a:pt x="6239" y="1"/>
                  <a:pt x="4037" y="1"/>
                </a:cubicBezTo>
                <a:cubicBezTo>
                  <a:pt x="4017" y="1"/>
                  <a:pt x="3997" y="1"/>
                  <a:pt x="39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4"/>
          <p:cNvSpPr/>
          <p:nvPr/>
        </p:nvSpPr>
        <p:spPr>
          <a:xfrm>
            <a:off x="1586772" y="4069785"/>
            <a:ext cx="219880" cy="218678"/>
          </a:xfrm>
          <a:custGeom>
            <a:rect b="b" l="l" r="r" t="t"/>
            <a:pathLst>
              <a:path extrusionOk="0" h="6006" w="6039">
                <a:moveTo>
                  <a:pt x="3036" y="1"/>
                </a:moveTo>
                <a:cubicBezTo>
                  <a:pt x="1368" y="1"/>
                  <a:pt x="0" y="1335"/>
                  <a:pt x="0" y="3003"/>
                </a:cubicBezTo>
                <a:cubicBezTo>
                  <a:pt x="0" y="4671"/>
                  <a:pt x="1335" y="6005"/>
                  <a:pt x="3003" y="6005"/>
                </a:cubicBezTo>
                <a:cubicBezTo>
                  <a:pt x="3023" y="6006"/>
                  <a:pt x="3043" y="6006"/>
                  <a:pt x="3064" y="6006"/>
                </a:cubicBezTo>
                <a:cubicBezTo>
                  <a:pt x="4703" y="6006"/>
                  <a:pt x="6005" y="4684"/>
                  <a:pt x="6005" y="3036"/>
                </a:cubicBezTo>
                <a:cubicBezTo>
                  <a:pt x="6038" y="1368"/>
                  <a:pt x="4670" y="34"/>
                  <a:pt x="3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4"/>
          <p:cNvSpPr/>
          <p:nvPr/>
        </p:nvSpPr>
        <p:spPr>
          <a:xfrm>
            <a:off x="2155181" y="2727358"/>
            <a:ext cx="598799" cy="500201"/>
          </a:xfrm>
          <a:custGeom>
            <a:rect b="b" l="l" r="r" t="t"/>
            <a:pathLst>
              <a:path extrusionOk="0" h="13738" w="16446">
                <a:moveTo>
                  <a:pt x="11947" y="1"/>
                </a:moveTo>
                <a:cubicBezTo>
                  <a:pt x="11284" y="1"/>
                  <a:pt x="10643" y="197"/>
                  <a:pt x="10108" y="611"/>
                </a:cubicBezTo>
                <a:lnTo>
                  <a:pt x="1668" y="6882"/>
                </a:lnTo>
                <a:cubicBezTo>
                  <a:pt x="167" y="8016"/>
                  <a:pt x="1" y="10317"/>
                  <a:pt x="1302" y="12052"/>
                </a:cubicBezTo>
                <a:cubicBezTo>
                  <a:pt x="2123" y="13148"/>
                  <a:pt x="3331" y="13738"/>
                  <a:pt x="4488" y="13738"/>
                </a:cubicBezTo>
                <a:cubicBezTo>
                  <a:pt x="5162" y="13738"/>
                  <a:pt x="5819" y="13537"/>
                  <a:pt x="6372" y="13119"/>
                </a:cubicBezTo>
                <a:lnTo>
                  <a:pt x="14778" y="6848"/>
                </a:lnTo>
                <a:cubicBezTo>
                  <a:pt x="16279" y="5714"/>
                  <a:pt x="16446" y="3413"/>
                  <a:pt x="15145" y="1678"/>
                </a:cubicBezTo>
                <a:cubicBezTo>
                  <a:pt x="14318" y="597"/>
                  <a:pt x="13101" y="1"/>
                  <a:pt x="11947" y="1"/>
                </a:cubicBez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2201350" y="3027382"/>
            <a:ext cx="597561" cy="500164"/>
          </a:xfrm>
          <a:custGeom>
            <a:rect b="b" l="l" r="r" t="t"/>
            <a:pathLst>
              <a:path extrusionOk="0" h="13737" w="16412">
                <a:moveTo>
                  <a:pt x="11936" y="0"/>
                </a:moveTo>
                <a:cubicBezTo>
                  <a:pt x="11271" y="0"/>
                  <a:pt x="10621" y="196"/>
                  <a:pt x="10074" y="610"/>
                </a:cubicBezTo>
                <a:lnTo>
                  <a:pt x="1635" y="6881"/>
                </a:lnTo>
                <a:cubicBezTo>
                  <a:pt x="134" y="8015"/>
                  <a:pt x="0" y="10317"/>
                  <a:pt x="1301" y="12051"/>
                </a:cubicBezTo>
                <a:cubicBezTo>
                  <a:pt x="2102" y="13147"/>
                  <a:pt x="3302" y="13737"/>
                  <a:pt x="4456" y="13737"/>
                </a:cubicBezTo>
                <a:cubicBezTo>
                  <a:pt x="5128" y="13737"/>
                  <a:pt x="5785" y="13536"/>
                  <a:pt x="6338" y="13119"/>
                </a:cubicBezTo>
                <a:lnTo>
                  <a:pt x="14777" y="6848"/>
                </a:lnTo>
                <a:cubicBezTo>
                  <a:pt x="16278" y="5713"/>
                  <a:pt x="16412" y="3412"/>
                  <a:pt x="15111" y="1677"/>
                </a:cubicBezTo>
                <a:cubicBezTo>
                  <a:pt x="14306" y="596"/>
                  <a:pt x="13096" y="0"/>
                  <a:pt x="11936" y="0"/>
                </a:cubicBez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a:off x="2253563" y="3390507"/>
            <a:ext cx="518660" cy="445185"/>
          </a:xfrm>
          <a:custGeom>
            <a:rect b="b" l="l" r="r" t="t"/>
            <a:pathLst>
              <a:path extrusionOk="0" h="12227" w="14245">
                <a:moveTo>
                  <a:pt x="9736" y="1"/>
                </a:moveTo>
                <a:cubicBezTo>
                  <a:pt x="9069" y="1"/>
                  <a:pt x="8420" y="197"/>
                  <a:pt x="7873" y="611"/>
                </a:cubicBezTo>
                <a:lnTo>
                  <a:pt x="1668" y="5381"/>
                </a:lnTo>
                <a:cubicBezTo>
                  <a:pt x="167" y="6515"/>
                  <a:pt x="1" y="8816"/>
                  <a:pt x="1301" y="10518"/>
                </a:cubicBezTo>
                <a:cubicBezTo>
                  <a:pt x="2130" y="11622"/>
                  <a:pt x="3351" y="12227"/>
                  <a:pt x="4516" y="12227"/>
                </a:cubicBezTo>
                <a:cubicBezTo>
                  <a:pt x="5181" y="12227"/>
                  <a:pt x="5827" y="12030"/>
                  <a:pt x="6372" y="11618"/>
                </a:cubicBezTo>
                <a:lnTo>
                  <a:pt x="12576" y="6848"/>
                </a:lnTo>
                <a:cubicBezTo>
                  <a:pt x="14077" y="5714"/>
                  <a:pt x="14244" y="3413"/>
                  <a:pt x="12943" y="1678"/>
                </a:cubicBezTo>
                <a:cubicBezTo>
                  <a:pt x="12116" y="597"/>
                  <a:pt x="10899" y="1"/>
                  <a:pt x="9736" y="1"/>
                </a:cubicBez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a:off x="2157621" y="2346575"/>
            <a:ext cx="489496" cy="420353"/>
          </a:xfrm>
          <a:custGeom>
            <a:rect b="b" l="l" r="r" t="t"/>
            <a:pathLst>
              <a:path extrusionOk="0" h="11545" w="13444">
                <a:moveTo>
                  <a:pt x="8940" y="1"/>
                </a:moveTo>
                <a:cubicBezTo>
                  <a:pt x="8279" y="1"/>
                  <a:pt x="7639" y="194"/>
                  <a:pt x="7105" y="594"/>
                </a:cubicBezTo>
                <a:lnTo>
                  <a:pt x="1635" y="4697"/>
                </a:lnTo>
                <a:cubicBezTo>
                  <a:pt x="167" y="5831"/>
                  <a:pt x="0" y="8133"/>
                  <a:pt x="1301" y="9868"/>
                </a:cubicBezTo>
                <a:cubicBezTo>
                  <a:pt x="2128" y="10949"/>
                  <a:pt x="3332" y="11545"/>
                  <a:pt x="4485" y="11545"/>
                </a:cubicBezTo>
                <a:cubicBezTo>
                  <a:pt x="5146" y="11545"/>
                  <a:pt x="5791" y="11349"/>
                  <a:pt x="6338" y="10935"/>
                </a:cubicBezTo>
                <a:lnTo>
                  <a:pt x="11775" y="6832"/>
                </a:lnTo>
                <a:cubicBezTo>
                  <a:pt x="13276" y="5698"/>
                  <a:pt x="13443" y="3396"/>
                  <a:pt x="12142" y="1695"/>
                </a:cubicBezTo>
                <a:cubicBezTo>
                  <a:pt x="11315" y="591"/>
                  <a:pt x="10095" y="1"/>
                  <a:pt x="8940" y="1"/>
                </a:cubicBez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919981" y="2424057"/>
            <a:ext cx="174914" cy="642527"/>
          </a:xfrm>
          <a:custGeom>
            <a:rect b="b" l="l" r="r" t="t"/>
            <a:pathLst>
              <a:path extrusionOk="0" h="17647" w="4804">
                <a:moveTo>
                  <a:pt x="801" y="1"/>
                </a:moveTo>
                <a:lnTo>
                  <a:pt x="0" y="7073"/>
                </a:lnTo>
                <a:lnTo>
                  <a:pt x="1335" y="17647"/>
                </a:lnTo>
                <a:cubicBezTo>
                  <a:pt x="1335" y="17647"/>
                  <a:pt x="4804" y="11042"/>
                  <a:pt x="4303" y="6772"/>
                </a:cubicBezTo>
                <a:cubicBezTo>
                  <a:pt x="3836" y="2503"/>
                  <a:pt x="801" y="1"/>
                  <a:pt x="801" y="1"/>
                </a:cubicBez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1524843" y="1504504"/>
            <a:ext cx="342509" cy="124049"/>
          </a:xfrm>
          <a:custGeom>
            <a:rect b="b" l="l" r="r" t="t"/>
            <a:pathLst>
              <a:path extrusionOk="0" h="3407" w="9407">
                <a:moveTo>
                  <a:pt x="4707" y="0"/>
                </a:moveTo>
                <a:cubicBezTo>
                  <a:pt x="3130" y="0"/>
                  <a:pt x="1555" y="601"/>
                  <a:pt x="367" y="1806"/>
                </a:cubicBezTo>
                <a:cubicBezTo>
                  <a:pt x="0" y="2173"/>
                  <a:pt x="0" y="2773"/>
                  <a:pt x="367" y="3140"/>
                </a:cubicBezTo>
                <a:cubicBezTo>
                  <a:pt x="567" y="3307"/>
                  <a:pt x="801" y="3407"/>
                  <a:pt x="1034" y="3407"/>
                </a:cubicBezTo>
                <a:cubicBezTo>
                  <a:pt x="1268" y="3407"/>
                  <a:pt x="1535" y="3307"/>
                  <a:pt x="1701" y="3140"/>
                </a:cubicBezTo>
                <a:cubicBezTo>
                  <a:pt x="2523" y="2302"/>
                  <a:pt x="3614" y="1885"/>
                  <a:pt x="4707" y="1885"/>
                </a:cubicBezTo>
                <a:cubicBezTo>
                  <a:pt x="5790" y="1885"/>
                  <a:pt x="6876" y="2293"/>
                  <a:pt x="7706" y="3107"/>
                </a:cubicBezTo>
                <a:cubicBezTo>
                  <a:pt x="7889" y="3290"/>
                  <a:pt x="8131" y="3382"/>
                  <a:pt x="8373" y="3382"/>
                </a:cubicBezTo>
                <a:cubicBezTo>
                  <a:pt x="8615" y="3382"/>
                  <a:pt x="8856" y="3290"/>
                  <a:pt x="9040" y="3107"/>
                </a:cubicBezTo>
                <a:cubicBezTo>
                  <a:pt x="9407" y="2740"/>
                  <a:pt x="9407" y="2139"/>
                  <a:pt x="9040" y="1772"/>
                </a:cubicBezTo>
                <a:cubicBezTo>
                  <a:pt x="7843" y="592"/>
                  <a:pt x="6274" y="0"/>
                  <a:pt x="47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1162901" y="1106280"/>
            <a:ext cx="1066376" cy="275733"/>
          </a:xfrm>
          <a:custGeom>
            <a:rect b="b" l="l" r="r" t="t"/>
            <a:pathLst>
              <a:path extrusionOk="0" h="7573" w="29288">
                <a:moveTo>
                  <a:pt x="14644" y="0"/>
                </a:moveTo>
                <a:cubicBezTo>
                  <a:pt x="9240" y="0"/>
                  <a:pt x="4170" y="2135"/>
                  <a:pt x="367" y="5938"/>
                </a:cubicBezTo>
                <a:cubicBezTo>
                  <a:pt x="0" y="6305"/>
                  <a:pt x="0" y="6905"/>
                  <a:pt x="367" y="7305"/>
                </a:cubicBezTo>
                <a:cubicBezTo>
                  <a:pt x="567" y="7472"/>
                  <a:pt x="801" y="7572"/>
                  <a:pt x="1034" y="7572"/>
                </a:cubicBezTo>
                <a:cubicBezTo>
                  <a:pt x="1268" y="7572"/>
                  <a:pt x="1535" y="7472"/>
                  <a:pt x="1702" y="7272"/>
                </a:cubicBezTo>
                <a:cubicBezTo>
                  <a:pt x="5137" y="3803"/>
                  <a:pt x="9741" y="1902"/>
                  <a:pt x="14644" y="1902"/>
                </a:cubicBezTo>
                <a:lnTo>
                  <a:pt x="14677" y="1902"/>
                </a:lnTo>
                <a:cubicBezTo>
                  <a:pt x="19548" y="1902"/>
                  <a:pt x="24151" y="3770"/>
                  <a:pt x="27587" y="7205"/>
                </a:cubicBezTo>
                <a:cubicBezTo>
                  <a:pt x="27770" y="7389"/>
                  <a:pt x="28012" y="7481"/>
                  <a:pt x="28254" y="7481"/>
                </a:cubicBezTo>
                <a:cubicBezTo>
                  <a:pt x="28496" y="7481"/>
                  <a:pt x="28738" y="7389"/>
                  <a:pt x="28921" y="7205"/>
                </a:cubicBezTo>
                <a:cubicBezTo>
                  <a:pt x="29288" y="6838"/>
                  <a:pt x="29288" y="6238"/>
                  <a:pt x="28921" y="5871"/>
                </a:cubicBezTo>
                <a:cubicBezTo>
                  <a:pt x="25118" y="2068"/>
                  <a:pt x="20048" y="0"/>
                  <a:pt x="14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1346903" y="1305447"/>
            <a:ext cx="698380" cy="198034"/>
          </a:xfrm>
          <a:custGeom>
            <a:rect b="b" l="l" r="r" t="t"/>
            <a:pathLst>
              <a:path extrusionOk="0" h="5439" w="19181">
                <a:moveTo>
                  <a:pt x="9611" y="1"/>
                </a:moveTo>
                <a:cubicBezTo>
                  <a:pt x="6260" y="1"/>
                  <a:pt x="2911" y="1277"/>
                  <a:pt x="368" y="3837"/>
                </a:cubicBezTo>
                <a:cubicBezTo>
                  <a:pt x="1" y="4204"/>
                  <a:pt x="1" y="4804"/>
                  <a:pt x="368" y="5171"/>
                </a:cubicBezTo>
                <a:cubicBezTo>
                  <a:pt x="568" y="5371"/>
                  <a:pt x="801" y="5438"/>
                  <a:pt x="1035" y="5438"/>
                </a:cubicBezTo>
                <a:cubicBezTo>
                  <a:pt x="1302" y="5438"/>
                  <a:pt x="1535" y="5371"/>
                  <a:pt x="1735" y="5171"/>
                </a:cubicBezTo>
                <a:cubicBezTo>
                  <a:pt x="3895" y="2995"/>
                  <a:pt x="6752" y="1902"/>
                  <a:pt x="9611" y="1902"/>
                </a:cubicBezTo>
                <a:cubicBezTo>
                  <a:pt x="12448" y="1902"/>
                  <a:pt x="15287" y="2978"/>
                  <a:pt x="17446" y="5138"/>
                </a:cubicBezTo>
                <a:cubicBezTo>
                  <a:pt x="17647" y="5321"/>
                  <a:pt x="17897" y="5413"/>
                  <a:pt x="18143" y="5413"/>
                </a:cubicBezTo>
                <a:cubicBezTo>
                  <a:pt x="18389" y="5413"/>
                  <a:pt x="18631" y="5321"/>
                  <a:pt x="18814" y="5138"/>
                </a:cubicBezTo>
                <a:cubicBezTo>
                  <a:pt x="19181" y="4771"/>
                  <a:pt x="19181" y="4170"/>
                  <a:pt x="18814" y="3770"/>
                </a:cubicBezTo>
                <a:cubicBezTo>
                  <a:pt x="16271" y="1260"/>
                  <a:pt x="12940" y="1"/>
                  <a:pt x="96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1823625" y="3607551"/>
            <a:ext cx="1900784" cy="1535919"/>
          </a:xfrm>
          <a:custGeom>
            <a:rect b="b" l="l" r="r" t="t"/>
            <a:pathLst>
              <a:path extrusionOk="0" h="42184" w="52205">
                <a:moveTo>
                  <a:pt x="7606" y="0"/>
                </a:moveTo>
                <a:cubicBezTo>
                  <a:pt x="7207" y="0"/>
                  <a:pt x="6801" y="71"/>
                  <a:pt x="6405" y="220"/>
                </a:cubicBezTo>
                <a:cubicBezTo>
                  <a:pt x="4637" y="887"/>
                  <a:pt x="3736" y="2855"/>
                  <a:pt x="4403" y="4623"/>
                </a:cubicBezTo>
                <a:lnTo>
                  <a:pt x="12609" y="33044"/>
                </a:lnTo>
                <a:cubicBezTo>
                  <a:pt x="11241" y="31009"/>
                  <a:pt x="9740" y="28974"/>
                  <a:pt x="8473" y="27707"/>
                </a:cubicBezTo>
                <a:cubicBezTo>
                  <a:pt x="6686" y="25979"/>
                  <a:pt x="4314" y="25555"/>
                  <a:pt x="2473" y="25555"/>
                </a:cubicBezTo>
                <a:cubicBezTo>
                  <a:pt x="2252" y="25555"/>
                  <a:pt x="2039" y="25561"/>
                  <a:pt x="1835" y="25572"/>
                </a:cubicBezTo>
                <a:cubicBezTo>
                  <a:pt x="734" y="25605"/>
                  <a:pt x="0" y="26773"/>
                  <a:pt x="500" y="27807"/>
                </a:cubicBezTo>
                <a:cubicBezTo>
                  <a:pt x="1901" y="30742"/>
                  <a:pt x="4670" y="36546"/>
                  <a:pt x="7305" y="42184"/>
                </a:cubicBezTo>
                <a:lnTo>
                  <a:pt x="52204" y="42184"/>
                </a:lnTo>
                <a:cubicBezTo>
                  <a:pt x="51870" y="40149"/>
                  <a:pt x="51403" y="38347"/>
                  <a:pt x="50870" y="37113"/>
                </a:cubicBezTo>
                <a:cubicBezTo>
                  <a:pt x="48601" y="31876"/>
                  <a:pt x="46867" y="24004"/>
                  <a:pt x="44065" y="22936"/>
                </a:cubicBezTo>
                <a:cubicBezTo>
                  <a:pt x="43690" y="22795"/>
                  <a:pt x="43329" y="22734"/>
                  <a:pt x="42985" y="22734"/>
                </a:cubicBezTo>
                <a:cubicBezTo>
                  <a:pt x="40727" y="22734"/>
                  <a:pt x="39195" y="25372"/>
                  <a:pt x="39195" y="25372"/>
                </a:cubicBezTo>
                <a:cubicBezTo>
                  <a:pt x="39195" y="25372"/>
                  <a:pt x="37711" y="20209"/>
                  <a:pt x="33681" y="20209"/>
                </a:cubicBezTo>
                <a:cubicBezTo>
                  <a:pt x="33438" y="20209"/>
                  <a:pt x="33186" y="20228"/>
                  <a:pt x="32924" y="20268"/>
                </a:cubicBezTo>
                <a:cubicBezTo>
                  <a:pt x="29888" y="20768"/>
                  <a:pt x="28854" y="26172"/>
                  <a:pt x="28854" y="26172"/>
                </a:cubicBezTo>
                <a:cubicBezTo>
                  <a:pt x="28854" y="26172"/>
                  <a:pt x="26647" y="18891"/>
                  <a:pt x="22870" y="18891"/>
                </a:cubicBezTo>
                <a:cubicBezTo>
                  <a:pt x="22573" y="18891"/>
                  <a:pt x="22266" y="18936"/>
                  <a:pt x="21949" y="19034"/>
                </a:cubicBezTo>
                <a:cubicBezTo>
                  <a:pt x="20248" y="19567"/>
                  <a:pt x="19281" y="21402"/>
                  <a:pt x="18713" y="23470"/>
                </a:cubicBezTo>
                <a:lnTo>
                  <a:pt x="10808" y="2222"/>
                </a:lnTo>
                <a:cubicBezTo>
                  <a:pt x="10290" y="850"/>
                  <a:pt x="8989" y="0"/>
                  <a:pt x="7606" y="0"/>
                </a:cubicBezTo>
                <a:close/>
              </a:path>
            </a:pathLst>
          </a:custGeom>
          <a:solidFill>
            <a:srgbClr val="E5B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a:off x="960672" y="862825"/>
            <a:ext cx="1470843" cy="380316"/>
          </a:xfrm>
          <a:custGeom>
            <a:rect b="b" l="l" r="r" t="t"/>
            <a:pathLst>
              <a:path extrusionOk="0" h="7573" w="29288">
                <a:moveTo>
                  <a:pt x="14644" y="0"/>
                </a:moveTo>
                <a:cubicBezTo>
                  <a:pt x="9240" y="0"/>
                  <a:pt x="4170" y="2135"/>
                  <a:pt x="367" y="5938"/>
                </a:cubicBezTo>
                <a:cubicBezTo>
                  <a:pt x="0" y="6305"/>
                  <a:pt x="0" y="6905"/>
                  <a:pt x="367" y="7305"/>
                </a:cubicBezTo>
                <a:cubicBezTo>
                  <a:pt x="567" y="7472"/>
                  <a:pt x="801" y="7572"/>
                  <a:pt x="1034" y="7572"/>
                </a:cubicBezTo>
                <a:cubicBezTo>
                  <a:pt x="1268" y="7572"/>
                  <a:pt x="1535" y="7472"/>
                  <a:pt x="1702" y="7272"/>
                </a:cubicBezTo>
                <a:cubicBezTo>
                  <a:pt x="5137" y="3803"/>
                  <a:pt x="9741" y="1902"/>
                  <a:pt x="14644" y="1902"/>
                </a:cubicBezTo>
                <a:lnTo>
                  <a:pt x="14677" y="1902"/>
                </a:lnTo>
                <a:cubicBezTo>
                  <a:pt x="19548" y="1902"/>
                  <a:pt x="24151" y="3770"/>
                  <a:pt x="27587" y="7205"/>
                </a:cubicBezTo>
                <a:cubicBezTo>
                  <a:pt x="27770" y="7389"/>
                  <a:pt x="28012" y="7481"/>
                  <a:pt x="28254" y="7481"/>
                </a:cubicBezTo>
                <a:cubicBezTo>
                  <a:pt x="28496" y="7481"/>
                  <a:pt x="28738" y="7389"/>
                  <a:pt x="28921" y="7205"/>
                </a:cubicBezTo>
                <a:cubicBezTo>
                  <a:pt x="29288" y="6838"/>
                  <a:pt x="29288" y="6238"/>
                  <a:pt x="28921" y="5871"/>
                </a:cubicBezTo>
                <a:cubicBezTo>
                  <a:pt x="25118" y="2068"/>
                  <a:pt x="20048" y="0"/>
                  <a:pt x="14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txBox="1"/>
          <p:nvPr>
            <p:ph idx="4294967295" type="ctrTitle"/>
          </p:nvPr>
        </p:nvSpPr>
        <p:spPr>
          <a:xfrm>
            <a:off x="1105677" y="3355722"/>
            <a:ext cx="1180800" cy="360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rPr>
              <a:t>PAY</a:t>
            </a:r>
            <a:endParaRPr sz="2500">
              <a:solidFill>
                <a:schemeClr val="lt1"/>
              </a:solidFill>
            </a:endParaRPr>
          </a:p>
        </p:txBody>
      </p:sp>
      <p:sp>
        <p:nvSpPr>
          <p:cNvPr id="157" name="Google Shape;157;p14"/>
          <p:cNvSpPr/>
          <p:nvPr/>
        </p:nvSpPr>
        <p:spPr>
          <a:xfrm>
            <a:off x="3599095" y="3901662"/>
            <a:ext cx="403702" cy="403738"/>
          </a:xfrm>
          <a:custGeom>
            <a:rect b="b" l="l" r="r" t="t"/>
            <a:pathLst>
              <a:path extrusionOk="0" h="14134" w="14134">
                <a:moveTo>
                  <a:pt x="7073" y="0"/>
                </a:moveTo>
                <a:cubicBezTo>
                  <a:pt x="3168" y="0"/>
                  <a:pt x="1" y="3168"/>
                  <a:pt x="1" y="7061"/>
                </a:cubicBezTo>
                <a:cubicBezTo>
                  <a:pt x="1" y="10966"/>
                  <a:pt x="3168" y="14133"/>
                  <a:pt x="7073" y="14133"/>
                </a:cubicBezTo>
                <a:cubicBezTo>
                  <a:pt x="10978" y="14133"/>
                  <a:pt x="14133" y="10966"/>
                  <a:pt x="14133" y="7061"/>
                </a:cubicBezTo>
                <a:cubicBezTo>
                  <a:pt x="14133" y="3168"/>
                  <a:pt x="10978" y="0"/>
                  <a:pt x="7073" y="0"/>
                </a:cubicBezTo>
                <a:close/>
              </a:path>
            </a:pathLst>
          </a:custGeom>
          <a:solidFill>
            <a:schemeClr val="accent5"/>
          </a:solidFill>
          <a:ln>
            <a:noFill/>
          </a:ln>
          <a:effectLst>
            <a:outerShdw blurRad="57150" rotWithShape="0" algn="bl" dir="5400000" dist="19050">
              <a:srgbClr val="D5DA76">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a:solidFill>
                  <a:srgbClr val="FFFFFF"/>
                </a:solidFill>
                <a:latin typeface="Fira Sans Extra Condensed Medium"/>
                <a:ea typeface="Fira Sans Extra Condensed Medium"/>
                <a:cs typeface="Fira Sans Extra Condensed Medium"/>
                <a:sym typeface="Fira Sans Extra Condensed Medium"/>
              </a:rPr>
              <a:t>05</a:t>
            </a:r>
            <a:endParaRPr sz="1500">
              <a:solidFill>
                <a:srgbClr val="FFFFFF"/>
              </a:solidFill>
            </a:endParaRPr>
          </a:p>
        </p:txBody>
      </p:sp>
      <p:sp>
        <p:nvSpPr>
          <p:cNvPr id="158" name="Google Shape;158;p14"/>
          <p:cNvSpPr txBox="1"/>
          <p:nvPr/>
        </p:nvSpPr>
        <p:spPr>
          <a:xfrm>
            <a:off x="5401626" y="3888725"/>
            <a:ext cx="3084000" cy="42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accent5"/>
                </a:solidFill>
                <a:latin typeface="Fira Sans Extra Condensed Medium"/>
                <a:ea typeface="Fira Sans Extra Condensed Medium"/>
                <a:cs typeface="Fira Sans Extra Condensed Medium"/>
                <a:sym typeface="Fira Sans Extra Condensed Medium"/>
              </a:rPr>
              <a:t>Prediction Models</a:t>
            </a:r>
            <a:endParaRPr sz="2200">
              <a:solidFill>
                <a:schemeClr val="accent5"/>
              </a:solidFill>
              <a:latin typeface="Fira Sans Extra Condensed Medium"/>
              <a:ea typeface="Fira Sans Extra Condensed Medium"/>
              <a:cs typeface="Fira Sans Extra Condensed Medium"/>
              <a:sym typeface="Fira Sans Extra Condensed Medium"/>
            </a:endParaRPr>
          </a:p>
        </p:txBody>
      </p:sp>
      <p:sp>
        <p:nvSpPr>
          <p:cNvPr id="159" name="Google Shape;159;p14"/>
          <p:cNvSpPr txBox="1"/>
          <p:nvPr/>
        </p:nvSpPr>
        <p:spPr>
          <a:xfrm>
            <a:off x="8346200" y="483097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Liu Jia Yang</a:t>
            </a:r>
            <a:endParaRPr sz="10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32"/>
          <p:cNvSpPr txBox="1"/>
          <p:nvPr>
            <p:ph type="title"/>
          </p:nvPr>
        </p:nvSpPr>
        <p:spPr>
          <a:xfrm>
            <a:off x="2514575" y="409575"/>
            <a:ext cx="4114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 Series Forecasting</a:t>
            </a:r>
            <a:endParaRPr/>
          </a:p>
        </p:txBody>
      </p:sp>
      <p:pic>
        <p:nvPicPr>
          <p:cNvPr id="534" name="Google Shape;534;p32"/>
          <p:cNvPicPr preferRelativeResize="0"/>
          <p:nvPr/>
        </p:nvPicPr>
        <p:blipFill>
          <a:blip r:embed="rId3">
            <a:alphaModFix/>
          </a:blip>
          <a:stretch>
            <a:fillRect/>
          </a:stretch>
        </p:blipFill>
        <p:spPr>
          <a:xfrm>
            <a:off x="384775" y="902600"/>
            <a:ext cx="8013963" cy="3427412"/>
          </a:xfrm>
          <a:prstGeom prst="rect">
            <a:avLst/>
          </a:prstGeom>
          <a:noFill/>
          <a:ln>
            <a:noFill/>
          </a:ln>
        </p:spPr>
      </p:pic>
      <p:sp>
        <p:nvSpPr>
          <p:cNvPr id="535" name="Google Shape;535;p32"/>
          <p:cNvSpPr txBox="1"/>
          <p:nvPr/>
        </p:nvSpPr>
        <p:spPr>
          <a:xfrm>
            <a:off x="2614175" y="4533825"/>
            <a:ext cx="452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Y: Sales quantity		|	 X: Time (63 weeks)</a:t>
            </a:r>
            <a:endParaRPr>
              <a:latin typeface="Roboto"/>
              <a:ea typeface="Roboto"/>
              <a:cs typeface="Roboto"/>
              <a:sym typeface="Roboto"/>
            </a:endParaRPr>
          </a:p>
        </p:txBody>
      </p:sp>
      <p:sp>
        <p:nvSpPr>
          <p:cNvPr id="536" name="Google Shape;536;p32"/>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33"/>
          <p:cNvSpPr txBox="1"/>
          <p:nvPr>
            <p:ph type="title"/>
          </p:nvPr>
        </p:nvSpPr>
        <p:spPr>
          <a:xfrm>
            <a:off x="2514575" y="409575"/>
            <a:ext cx="4114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Seasonal Decomposition</a:t>
            </a:r>
            <a:endParaRPr/>
          </a:p>
        </p:txBody>
      </p:sp>
      <p:pic>
        <p:nvPicPr>
          <p:cNvPr id="542" name="Google Shape;542;p33"/>
          <p:cNvPicPr preferRelativeResize="0"/>
          <p:nvPr/>
        </p:nvPicPr>
        <p:blipFill rotWithShape="1">
          <a:blip r:embed="rId3">
            <a:alphaModFix/>
          </a:blip>
          <a:srcRect b="0" l="0" r="0" t="26383"/>
          <a:stretch/>
        </p:blipFill>
        <p:spPr>
          <a:xfrm>
            <a:off x="242925" y="1335650"/>
            <a:ext cx="4329100" cy="2448952"/>
          </a:xfrm>
          <a:prstGeom prst="rect">
            <a:avLst/>
          </a:prstGeom>
          <a:noFill/>
          <a:ln>
            <a:noFill/>
          </a:ln>
        </p:spPr>
      </p:pic>
      <p:pic>
        <p:nvPicPr>
          <p:cNvPr id="543" name="Google Shape;543;p33"/>
          <p:cNvPicPr preferRelativeResize="0"/>
          <p:nvPr/>
        </p:nvPicPr>
        <p:blipFill rotWithShape="1">
          <a:blip r:embed="rId4">
            <a:alphaModFix/>
          </a:blip>
          <a:srcRect b="0" l="0" r="0" t="25958"/>
          <a:stretch/>
        </p:blipFill>
        <p:spPr>
          <a:xfrm>
            <a:off x="4878325" y="1335650"/>
            <a:ext cx="4066800" cy="2285725"/>
          </a:xfrm>
          <a:prstGeom prst="rect">
            <a:avLst/>
          </a:prstGeom>
          <a:noFill/>
          <a:ln>
            <a:noFill/>
          </a:ln>
        </p:spPr>
      </p:pic>
      <p:sp>
        <p:nvSpPr>
          <p:cNvPr id="544" name="Google Shape;544;p33"/>
          <p:cNvSpPr txBox="1"/>
          <p:nvPr/>
        </p:nvSpPr>
        <p:spPr>
          <a:xfrm>
            <a:off x="457175" y="3938250"/>
            <a:ext cx="41148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highlight>
                  <a:srgbClr val="FFFFFF"/>
                </a:highlight>
              </a:rPr>
              <a:t>Additive series:</a:t>
            </a:r>
            <a:endParaRPr sz="1600">
              <a:solidFill>
                <a:schemeClr val="dk1"/>
              </a:solidFill>
              <a:highlight>
                <a:srgbClr val="FFFFFF"/>
              </a:highlight>
            </a:endParaRPr>
          </a:p>
          <a:p>
            <a:pPr indent="0" lvl="0" marL="0" rtl="0" algn="ctr">
              <a:spcBef>
                <a:spcPts val="0"/>
              </a:spcBef>
              <a:spcAft>
                <a:spcPts val="0"/>
              </a:spcAft>
              <a:buNone/>
            </a:pPr>
            <a:r>
              <a:rPr lang="en" sz="1100">
                <a:solidFill>
                  <a:schemeClr val="dk1"/>
                </a:solidFill>
                <a:highlight>
                  <a:srgbClr val="FFFFFF"/>
                </a:highlight>
              </a:rPr>
              <a:t>Constant fluctuations over time</a:t>
            </a:r>
            <a:endParaRPr>
              <a:latin typeface="Roboto"/>
              <a:ea typeface="Roboto"/>
              <a:cs typeface="Roboto"/>
              <a:sym typeface="Roboto"/>
            </a:endParaRPr>
          </a:p>
        </p:txBody>
      </p:sp>
      <p:sp>
        <p:nvSpPr>
          <p:cNvPr id="545" name="Google Shape;545;p33"/>
          <p:cNvSpPr txBox="1"/>
          <p:nvPr/>
        </p:nvSpPr>
        <p:spPr>
          <a:xfrm>
            <a:off x="4982400" y="3938250"/>
            <a:ext cx="41148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highlight>
                  <a:srgbClr val="FFFFFF"/>
                </a:highlight>
              </a:rPr>
              <a:t>Multiplicative series:</a:t>
            </a:r>
            <a:endParaRPr sz="1600">
              <a:solidFill>
                <a:schemeClr val="dk1"/>
              </a:solidFill>
              <a:highlight>
                <a:srgbClr val="FFFFFF"/>
              </a:highlight>
            </a:endParaRPr>
          </a:p>
          <a:p>
            <a:pPr indent="0" lvl="0" marL="0" rtl="0" algn="ctr">
              <a:spcBef>
                <a:spcPts val="0"/>
              </a:spcBef>
              <a:spcAft>
                <a:spcPts val="0"/>
              </a:spcAft>
              <a:buNone/>
            </a:pPr>
            <a:r>
              <a:rPr lang="en" sz="1100">
                <a:solidFill>
                  <a:schemeClr val="dk1"/>
                </a:solidFill>
                <a:highlight>
                  <a:srgbClr val="FFFFFF"/>
                </a:highlight>
              </a:rPr>
              <a:t>Changing fluctuations over time</a:t>
            </a:r>
            <a:endParaRPr>
              <a:latin typeface="Roboto"/>
              <a:ea typeface="Roboto"/>
              <a:cs typeface="Roboto"/>
              <a:sym typeface="Roboto"/>
            </a:endParaRPr>
          </a:p>
        </p:txBody>
      </p:sp>
      <p:sp>
        <p:nvSpPr>
          <p:cNvPr id="546" name="Google Shape;546;p33"/>
          <p:cNvSpPr/>
          <p:nvPr/>
        </p:nvSpPr>
        <p:spPr>
          <a:xfrm>
            <a:off x="4914525" y="967200"/>
            <a:ext cx="4329000" cy="40830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3"/>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4"/>
          <p:cNvSpPr txBox="1"/>
          <p:nvPr>
            <p:ph type="title"/>
          </p:nvPr>
        </p:nvSpPr>
        <p:spPr>
          <a:xfrm>
            <a:off x="1795575" y="-20475"/>
            <a:ext cx="5072100" cy="8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Simple Exponential Smoothing</a:t>
            </a:r>
            <a:endParaRPr/>
          </a:p>
        </p:txBody>
      </p:sp>
      <p:sp>
        <p:nvSpPr>
          <p:cNvPr id="553" name="Google Shape;553;p34"/>
          <p:cNvSpPr txBox="1"/>
          <p:nvPr/>
        </p:nvSpPr>
        <p:spPr>
          <a:xfrm>
            <a:off x="4348650" y="1150500"/>
            <a:ext cx="4114800" cy="149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highlight>
                  <a:srgbClr val="FFFFFF"/>
                </a:highlight>
              </a:rPr>
              <a:t>Uses all the data</a:t>
            </a:r>
            <a:endParaRPr sz="1500">
              <a:solidFill>
                <a:schemeClr val="dk1"/>
              </a:solidFill>
              <a:highlight>
                <a:srgbClr val="FFFFFF"/>
              </a:highlight>
            </a:endParaRPr>
          </a:p>
          <a:p>
            <a:pPr indent="0" lvl="0" marL="0" rtl="0" algn="ctr">
              <a:spcBef>
                <a:spcPts val="0"/>
              </a:spcBef>
              <a:spcAft>
                <a:spcPts val="0"/>
              </a:spcAft>
              <a:buNone/>
            </a:pPr>
            <a:r>
              <a:t/>
            </a:r>
            <a:endParaRPr sz="1500">
              <a:solidFill>
                <a:schemeClr val="dk1"/>
              </a:solidFill>
              <a:highlight>
                <a:srgbClr val="FFFFFF"/>
              </a:highlight>
            </a:endParaRPr>
          </a:p>
          <a:p>
            <a:pPr indent="0" lvl="0" marL="0" rtl="0" algn="ctr">
              <a:spcBef>
                <a:spcPts val="0"/>
              </a:spcBef>
              <a:spcAft>
                <a:spcPts val="0"/>
              </a:spcAft>
              <a:buNone/>
            </a:pPr>
            <a:r>
              <a:rPr lang="en" sz="1500">
                <a:solidFill>
                  <a:schemeClr val="dk1"/>
                </a:solidFill>
                <a:highlight>
                  <a:srgbClr val="FFFFFF"/>
                </a:highlight>
              </a:rPr>
              <a:t>Newer data have more priority</a:t>
            </a:r>
            <a:endParaRPr b="1" sz="1450">
              <a:solidFill>
                <a:srgbClr val="202124"/>
              </a:solidFill>
              <a:highlight>
                <a:srgbClr val="FFFFFF"/>
              </a:highlight>
            </a:endParaRPr>
          </a:p>
          <a:p>
            <a:pPr indent="0" lvl="0" marL="0" rtl="0" algn="ctr">
              <a:spcBef>
                <a:spcPts val="0"/>
              </a:spcBef>
              <a:spcAft>
                <a:spcPts val="0"/>
              </a:spcAft>
              <a:buNone/>
            </a:pPr>
            <a:r>
              <a:t/>
            </a:r>
            <a:endParaRPr b="1" sz="1450">
              <a:solidFill>
                <a:srgbClr val="202124"/>
              </a:solidFill>
              <a:highlight>
                <a:srgbClr val="FFFFFF"/>
              </a:highlight>
            </a:endParaRPr>
          </a:p>
          <a:p>
            <a:pPr indent="0" lvl="0" marL="0" rtl="0" algn="ctr">
              <a:spcBef>
                <a:spcPts val="0"/>
              </a:spcBef>
              <a:spcAft>
                <a:spcPts val="0"/>
              </a:spcAft>
              <a:buNone/>
            </a:pPr>
            <a:r>
              <a:rPr lang="en" sz="1450">
                <a:solidFill>
                  <a:srgbClr val="202124"/>
                </a:solidFill>
                <a:highlight>
                  <a:srgbClr val="FFFFFF"/>
                </a:highlight>
              </a:rPr>
              <a:t>Higher </a:t>
            </a:r>
            <a:r>
              <a:rPr b="1" lang="en" sz="1450">
                <a:solidFill>
                  <a:srgbClr val="202124"/>
                </a:solidFill>
                <a:highlight>
                  <a:srgbClr val="FFFFFF"/>
                </a:highlight>
              </a:rPr>
              <a:t>α</a:t>
            </a:r>
            <a:r>
              <a:rPr lang="en" sz="1450">
                <a:solidFill>
                  <a:srgbClr val="202124"/>
                </a:solidFill>
                <a:highlight>
                  <a:srgbClr val="FFFFFF"/>
                </a:highlight>
              </a:rPr>
              <a:t>, more weightage on newer data</a:t>
            </a:r>
            <a:endParaRPr sz="1450">
              <a:solidFill>
                <a:srgbClr val="202124"/>
              </a:solidFill>
              <a:highlight>
                <a:srgbClr val="FFFFFF"/>
              </a:highlight>
            </a:endParaRPr>
          </a:p>
          <a:p>
            <a:pPr indent="0" lvl="0" marL="0" rtl="0" algn="ctr">
              <a:spcBef>
                <a:spcPts val="0"/>
              </a:spcBef>
              <a:spcAft>
                <a:spcPts val="0"/>
              </a:spcAft>
              <a:buNone/>
            </a:pPr>
            <a:r>
              <a:t/>
            </a:r>
            <a:endParaRPr sz="1100">
              <a:solidFill>
                <a:schemeClr val="dk1"/>
              </a:solidFill>
              <a:highlight>
                <a:srgbClr val="FFFFFF"/>
              </a:highlight>
            </a:endParaRPr>
          </a:p>
        </p:txBody>
      </p:sp>
      <p:pic>
        <p:nvPicPr>
          <p:cNvPr id="554" name="Google Shape;554;p34"/>
          <p:cNvPicPr preferRelativeResize="0"/>
          <p:nvPr/>
        </p:nvPicPr>
        <p:blipFill>
          <a:blip r:embed="rId3">
            <a:alphaModFix/>
          </a:blip>
          <a:stretch>
            <a:fillRect/>
          </a:stretch>
        </p:blipFill>
        <p:spPr>
          <a:xfrm>
            <a:off x="457200" y="1150500"/>
            <a:ext cx="3852276" cy="2842495"/>
          </a:xfrm>
          <a:prstGeom prst="rect">
            <a:avLst/>
          </a:prstGeom>
          <a:noFill/>
          <a:ln>
            <a:noFill/>
          </a:ln>
        </p:spPr>
      </p:pic>
      <p:cxnSp>
        <p:nvCxnSpPr>
          <p:cNvPr id="555" name="Google Shape;555;p34"/>
          <p:cNvCxnSpPr/>
          <p:nvPr/>
        </p:nvCxnSpPr>
        <p:spPr>
          <a:xfrm flipH="1" rot="10800000">
            <a:off x="4535775" y="2752125"/>
            <a:ext cx="3911100" cy="27300"/>
          </a:xfrm>
          <a:prstGeom prst="straightConnector1">
            <a:avLst/>
          </a:prstGeom>
          <a:noFill/>
          <a:ln cap="flat" cmpd="sng" w="9525">
            <a:solidFill>
              <a:schemeClr val="dk2"/>
            </a:solidFill>
            <a:prstDash val="solid"/>
            <a:round/>
            <a:headEnd len="med" w="med" type="none"/>
            <a:tailEnd len="med" w="med" type="none"/>
          </a:ln>
        </p:spPr>
      </p:cxnSp>
      <p:sp>
        <p:nvSpPr>
          <p:cNvPr id="556" name="Google Shape;556;p34"/>
          <p:cNvSpPr txBox="1"/>
          <p:nvPr/>
        </p:nvSpPr>
        <p:spPr>
          <a:xfrm>
            <a:off x="4348650" y="3186025"/>
            <a:ext cx="4114800" cy="8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50">
                <a:solidFill>
                  <a:schemeClr val="dk1"/>
                </a:solidFill>
                <a:highlight>
                  <a:srgbClr val="FFFFFF"/>
                </a:highlight>
              </a:rPr>
              <a:t>Limitations:</a:t>
            </a:r>
            <a:endParaRPr sz="1650">
              <a:solidFill>
                <a:srgbClr val="202124"/>
              </a:solidFill>
              <a:highlight>
                <a:srgbClr val="FFFFFF"/>
              </a:highlight>
            </a:endParaRPr>
          </a:p>
          <a:p>
            <a:pPr indent="0" lvl="0" marL="0" rtl="0" algn="ctr">
              <a:spcBef>
                <a:spcPts val="0"/>
              </a:spcBef>
              <a:spcAft>
                <a:spcPts val="0"/>
              </a:spcAft>
              <a:buNone/>
            </a:pPr>
            <a:r>
              <a:t/>
            </a:r>
            <a:endParaRPr sz="1450">
              <a:solidFill>
                <a:schemeClr val="dk1"/>
              </a:solidFill>
              <a:highlight>
                <a:srgbClr val="FFFFFF"/>
              </a:highlight>
            </a:endParaRPr>
          </a:p>
          <a:p>
            <a:pPr indent="0" lvl="0" marL="0" rtl="0" algn="ctr">
              <a:spcBef>
                <a:spcPts val="0"/>
              </a:spcBef>
              <a:spcAft>
                <a:spcPts val="0"/>
              </a:spcAft>
              <a:buNone/>
            </a:pPr>
            <a:r>
              <a:rPr lang="en" sz="1450">
                <a:solidFill>
                  <a:schemeClr val="dk1"/>
                </a:solidFill>
                <a:highlight>
                  <a:srgbClr val="FFFFFF"/>
                </a:highlight>
              </a:rPr>
              <a:t>-Ignore trend &amp; seasonality</a:t>
            </a:r>
            <a:endParaRPr sz="1450">
              <a:solidFill>
                <a:schemeClr val="dk1"/>
              </a:solidFill>
              <a:highlight>
                <a:srgbClr val="FFFFFF"/>
              </a:highlight>
            </a:endParaRPr>
          </a:p>
        </p:txBody>
      </p:sp>
      <p:sp>
        <p:nvSpPr>
          <p:cNvPr id="557" name="Google Shape;557;p34"/>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35"/>
          <p:cNvSpPr txBox="1"/>
          <p:nvPr>
            <p:ph type="title"/>
          </p:nvPr>
        </p:nvSpPr>
        <p:spPr>
          <a:xfrm>
            <a:off x="1795575" y="-20475"/>
            <a:ext cx="5072100" cy="8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Holt’s method</a:t>
            </a:r>
            <a:endParaRPr/>
          </a:p>
        </p:txBody>
      </p:sp>
      <p:sp>
        <p:nvSpPr>
          <p:cNvPr id="563" name="Google Shape;563;p35"/>
          <p:cNvSpPr txBox="1"/>
          <p:nvPr/>
        </p:nvSpPr>
        <p:spPr>
          <a:xfrm>
            <a:off x="175000" y="1168600"/>
            <a:ext cx="41148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highlight>
                  <a:srgbClr val="FFFFFF"/>
                </a:highlight>
              </a:rPr>
              <a:t>Extension of exponential smoothing</a:t>
            </a:r>
            <a:endParaRPr sz="1500">
              <a:solidFill>
                <a:schemeClr val="dk1"/>
              </a:solidFill>
              <a:highlight>
                <a:srgbClr val="FFFFFF"/>
              </a:highlight>
            </a:endParaRPr>
          </a:p>
          <a:p>
            <a:pPr indent="0" lvl="0" marL="0" rtl="0" algn="ctr">
              <a:spcBef>
                <a:spcPts val="0"/>
              </a:spcBef>
              <a:spcAft>
                <a:spcPts val="0"/>
              </a:spcAft>
              <a:buNone/>
            </a:pPr>
            <a:r>
              <a:t/>
            </a:r>
            <a:endParaRPr sz="1500">
              <a:solidFill>
                <a:schemeClr val="dk1"/>
              </a:solidFill>
              <a:highlight>
                <a:srgbClr val="FFFFFF"/>
              </a:highlight>
            </a:endParaRPr>
          </a:p>
          <a:p>
            <a:pPr indent="0" lvl="0" marL="0" rtl="0" algn="ctr">
              <a:spcBef>
                <a:spcPts val="0"/>
              </a:spcBef>
              <a:spcAft>
                <a:spcPts val="0"/>
              </a:spcAft>
              <a:buNone/>
            </a:pPr>
            <a:r>
              <a:rPr lang="en" sz="1500">
                <a:solidFill>
                  <a:schemeClr val="dk1"/>
                </a:solidFill>
                <a:highlight>
                  <a:srgbClr val="FFFFFF"/>
                </a:highlight>
              </a:rPr>
              <a:t>Takes trend into account</a:t>
            </a:r>
            <a:endParaRPr sz="1450">
              <a:solidFill>
                <a:srgbClr val="202124"/>
              </a:solidFill>
              <a:highlight>
                <a:srgbClr val="FFFFFF"/>
              </a:highlight>
            </a:endParaRPr>
          </a:p>
          <a:p>
            <a:pPr indent="0" lvl="0" marL="0" rtl="0" algn="ctr">
              <a:spcBef>
                <a:spcPts val="0"/>
              </a:spcBef>
              <a:spcAft>
                <a:spcPts val="0"/>
              </a:spcAft>
              <a:buNone/>
            </a:pPr>
            <a:r>
              <a:t/>
            </a:r>
            <a:endParaRPr sz="1100">
              <a:solidFill>
                <a:schemeClr val="dk1"/>
              </a:solidFill>
              <a:highlight>
                <a:srgbClr val="FFFFFF"/>
              </a:highlight>
            </a:endParaRPr>
          </a:p>
        </p:txBody>
      </p:sp>
      <p:cxnSp>
        <p:nvCxnSpPr>
          <p:cNvPr id="564" name="Google Shape;564;p35"/>
          <p:cNvCxnSpPr/>
          <p:nvPr/>
        </p:nvCxnSpPr>
        <p:spPr>
          <a:xfrm flipH="1" rot="10800000">
            <a:off x="362125" y="2770225"/>
            <a:ext cx="3911100" cy="27300"/>
          </a:xfrm>
          <a:prstGeom prst="straightConnector1">
            <a:avLst/>
          </a:prstGeom>
          <a:noFill/>
          <a:ln cap="flat" cmpd="sng" w="9525">
            <a:solidFill>
              <a:schemeClr val="dk2"/>
            </a:solidFill>
            <a:prstDash val="solid"/>
            <a:round/>
            <a:headEnd len="med" w="med" type="none"/>
            <a:tailEnd len="med" w="med" type="none"/>
          </a:ln>
        </p:spPr>
      </p:cxnSp>
      <p:sp>
        <p:nvSpPr>
          <p:cNvPr id="565" name="Google Shape;565;p35"/>
          <p:cNvSpPr txBox="1"/>
          <p:nvPr/>
        </p:nvSpPr>
        <p:spPr>
          <a:xfrm>
            <a:off x="175000" y="3204125"/>
            <a:ext cx="4114800" cy="8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50">
                <a:solidFill>
                  <a:schemeClr val="dk1"/>
                </a:solidFill>
                <a:highlight>
                  <a:srgbClr val="FFFFFF"/>
                </a:highlight>
              </a:rPr>
              <a:t>Limitations:</a:t>
            </a:r>
            <a:endParaRPr sz="1650">
              <a:solidFill>
                <a:srgbClr val="202124"/>
              </a:solidFill>
              <a:highlight>
                <a:srgbClr val="FFFFFF"/>
              </a:highlight>
            </a:endParaRPr>
          </a:p>
          <a:p>
            <a:pPr indent="0" lvl="0" marL="0" rtl="0" algn="ctr">
              <a:spcBef>
                <a:spcPts val="0"/>
              </a:spcBef>
              <a:spcAft>
                <a:spcPts val="0"/>
              </a:spcAft>
              <a:buNone/>
            </a:pPr>
            <a:r>
              <a:t/>
            </a:r>
            <a:endParaRPr sz="1450">
              <a:solidFill>
                <a:schemeClr val="dk1"/>
              </a:solidFill>
              <a:highlight>
                <a:srgbClr val="FFFFFF"/>
              </a:highlight>
            </a:endParaRPr>
          </a:p>
          <a:p>
            <a:pPr indent="0" lvl="0" marL="0" rtl="0" algn="ctr">
              <a:spcBef>
                <a:spcPts val="0"/>
              </a:spcBef>
              <a:spcAft>
                <a:spcPts val="0"/>
              </a:spcAft>
              <a:buNone/>
            </a:pPr>
            <a:r>
              <a:rPr lang="en" sz="1450">
                <a:solidFill>
                  <a:schemeClr val="dk1"/>
                </a:solidFill>
                <a:highlight>
                  <a:srgbClr val="FFFFFF"/>
                </a:highlight>
              </a:rPr>
              <a:t>-Ignore seasonality</a:t>
            </a:r>
            <a:endParaRPr sz="1450">
              <a:solidFill>
                <a:schemeClr val="dk1"/>
              </a:solidFill>
              <a:highlight>
                <a:srgbClr val="FFFFFF"/>
              </a:highlight>
            </a:endParaRPr>
          </a:p>
        </p:txBody>
      </p:sp>
      <p:pic>
        <p:nvPicPr>
          <p:cNvPr id="566" name="Google Shape;566;p35"/>
          <p:cNvPicPr preferRelativeResize="0"/>
          <p:nvPr/>
        </p:nvPicPr>
        <p:blipFill>
          <a:blip r:embed="rId3">
            <a:alphaModFix/>
          </a:blip>
          <a:stretch>
            <a:fillRect/>
          </a:stretch>
        </p:blipFill>
        <p:spPr>
          <a:xfrm>
            <a:off x="4787800" y="1168600"/>
            <a:ext cx="4043850" cy="2921692"/>
          </a:xfrm>
          <a:prstGeom prst="rect">
            <a:avLst/>
          </a:prstGeom>
          <a:noFill/>
          <a:ln>
            <a:noFill/>
          </a:ln>
        </p:spPr>
      </p:pic>
      <p:sp>
        <p:nvSpPr>
          <p:cNvPr id="567" name="Google Shape;567;p35"/>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36"/>
          <p:cNvSpPr txBox="1"/>
          <p:nvPr>
            <p:ph type="title"/>
          </p:nvPr>
        </p:nvSpPr>
        <p:spPr>
          <a:xfrm>
            <a:off x="1795575" y="-20475"/>
            <a:ext cx="5072100" cy="8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Holt-Winter’s method</a:t>
            </a:r>
            <a:endParaRPr/>
          </a:p>
        </p:txBody>
      </p:sp>
      <p:sp>
        <p:nvSpPr>
          <p:cNvPr id="573" name="Google Shape;573;p36"/>
          <p:cNvSpPr txBox="1"/>
          <p:nvPr/>
        </p:nvSpPr>
        <p:spPr>
          <a:xfrm>
            <a:off x="4348650" y="1150500"/>
            <a:ext cx="41148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highlight>
                  <a:srgbClr val="FFFFFF"/>
                </a:highlight>
              </a:rPr>
              <a:t>Extension of Holt’s method </a:t>
            </a:r>
            <a:endParaRPr sz="1500">
              <a:solidFill>
                <a:schemeClr val="dk1"/>
              </a:solidFill>
              <a:highlight>
                <a:srgbClr val="FFFFFF"/>
              </a:highlight>
            </a:endParaRPr>
          </a:p>
          <a:p>
            <a:pPr indent="0" lvl="0" marL="0" rtl="0" algn="ctr">
              <a:spcBef>
                <a:spcPts val="0"/>
              </a:spcBef>
              <a:spcAft>
                <a:spcPts val="0"/>
              </a:spcAft>
              <a:buNone/>
            </a:pPr>
            <a:r>
              <a:t/>
            </a:r>
            <a:endParaRPr sz="1500">
              <a:solidFill>
                <a:schemeClr val="dk1"/>
              </a:solidFill>
              <a:highlight>
                <a:srgbClr val="FFFFFF"/>
              </a:highlight>
            </a:endParaRPr>
          </a:p>
          <a:p>
            <a:pPr indent="0" lvl="0" marL="0" rtl="0" algn="ctr">
              <a:spcBef>
                <a:spcPts val="0"/>
              </a:spcBef>
              <a:spcAft>
                <a:spcPts val="0"/>
              </a:spcAft>
              <a:buNone/>
            </a:pPr>
            <a:r>
              <a:rPr lang="en" sz="1500">
                <a:solidFill>
                  <a:schemeClr val="dk1"/>
                </a:solidFill>
                <a:highlight>
                  <a:srgbClr val="FFFFFF"/>
                </a:highlight>
              </a:rPr>
              <a:t>Takes trend &amp; seasonality</a:t>
            </a:r>
            <a:endParaRPr sz="1500">
              <a:solidFill>
                <a:schemeClr val="dk1"/>
              </a:solidFill>
              <a:highlight>
                <a:srgbClr val="FFFFFF"/>
              </a:highlight>
            </a:endParaRPr>
          </a:p>
          <a:p>
            <a:pPr indent="0" lvl="0" marL="0" rtl="0" algn="ctr">
              <a:spcBef>
                <a:spcPts val="0"/>
              </a:spcBef>
              <a:spcAft>
                <a:spcPts val="0"/>
              </a:spcAft>
              <a:buNone/>
            </a:pPr>
            <a:r>
              <a:rPr lang="en" sz="1500">
                <a:solidFill>
                  <a:schemeClr val="dk1"/>
                </a:solidFill>
                <a:highlight>
                  <a:srgbClr val="FFFFFF"/>
                </a:highlight>
              </a:rPr>
              <a:t>into account</a:t>
            </a:r>
            <a:endParaRPr sz="1500">
              <a:solidFill>
                <a:schemeClr val="dk1"/>
              </a:solidFill>
              <a:highlight>
                <a:srgbClr val="FFFFFF"/>
              </a:highlight>
            </a:endParaRPr>
          </a:p>
        </p:txBody>
      </p:sp>
      <p:pic>
        <p:nvPicPr>
          <p:cNvPr id="574" name="Google Shape;574;p36"/>
          <p:cNvPicPr preferRelativeResize="0"/>
          <p:nvPr/>
        </p:nvPicPr>
        <p:blipFill>
          <a:blip r:embed="rId3">
            <a:alphaModFix/>
          </a:blip>
          <a:stretch>
            <a:fillRect/>
          </a:stretch>
        </p:blipFill>
        <p:spPr>
          <a:xfrm>
            <a:off x="152400" y="992025"/>
            <a:ext cx="4043850" cy="2822843"/>
          </a:xfrm>
          <a:prstGeom prst="rect">
            <a:avLst/>
          </a:prstGeom>
          <a:noFill/>
          <a:ln>
            <a:noFill/>
          </a:ln>
        </p:spPr>
      </p:pic>
      <p:sp>
        <p:nvSpPr>
          <p:cNvPr id="575" name="Google Shape;575;p36"/>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37"/>
          <p:cNvSpPr txBox="1"/>
          <p:nvPr>
            <p:ph type="title"/>
          </p:nvPr>
        </p:nvSpPr>
        <p:spPr>
          <a:xfrm>
            <a:off x="1795575" y="-20475"/>
            <a:ext cx="6533700" cy="8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CC0000"/>
                </a:solidFill>
              </a:rPr>
              <a:t>A</a:t>
            </a:r>
            <a:r>
              <a:rPr lang="en"/>
              <a:t>uto</a:t>
            </a:r>
            <a:r>
              <a:rPr lang="en">
                <a:solidFill>
                  <a:srgbClr val="CC0000"/>
                </a:solidFill>
              </a:rPr>
              <a:t>R</a:t>
            </a:r>
            <a:r>
              <a:rPr lang="en"/>
              <a:t>egressive </a:t>
            </a:r>
            <a:r>
              <a:rPr lang="en">
                <a:solidFill>
                  <a:srgbClr val="CC0000"/>
                </a:solidFill>
              </a:rPr>
              <a:t>I</a:t>
            </a:r>
            <a:r>
              <a:rPr lang="en"/>
              <a:t>ntegrated </a:t>
            </a:r>
            <a:r>
              <a:rPr lang="en">
                <a:solidFill>
                  <a:srgbClr val="CC0000"/>
                </a:solidFill>
              </a:rPr>
              <a:t>M</a:t>
            </a:r>
            <a:r>
              <a:rPr lang="en"/>
              <a:t>oving </a:t>
            </a:r>
            <a:r>
              <a:rPr lang="en">
                <a:solidFill>
                  <a:srgbClr val="CC0000"/>
                </a:solidFill>
              </a:rPr>
              <a:t>A</a:t>
            </a:r>
            <a:r>
              <a:rPr lang="en"/>
              <a:t>verage</a:t>
            </a:r>
            <a:endParaRPr/>
          </a:p>
        </p:txBody>
      </p:sp>
      <p:sp>
        <p:nvSpPr>
          <p:cNvPr id="581" name="Google Shape;581;p37"/>
          <p:cNvSpPr txBox="1"/>
          <p:nvPr/>
        </p:nvSpPr>
        <p:spPr>
          <a:xfrm>
            <a:off x="457200" y="839625"/>
            <a:ext cx="81075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highlight>
                  <a:srgbClr val="FFFFFF"/>
                </a:highlight>
              </a:rPr>
              <a:t>AR: Linear regression, uses its own lag as predictors (p)</a:t>
            </a:r>
            <a:endParaRPr sz="1500">
              <a:solidFill>
                <a:schemeClr val="dk1"/>
              </a:solidFill>
              <a:highlight>
                <a:srgbClr val="FFFFFF"/>
              </a:highlight>
            </a:endParaRPr>
          </a:p>
        </p:txBody>
      </p:sp>
      <p:graphicFrame>
        <p:nvGraphicFramePr>
          <p:cNvPr id="582" name="Google Shape;582;p37"/>
          <p:cNvGraphicFramePr/>
          <p:nvPr/>
        </p:nvGraphicFramePr>
        <p:xfrm>
          <a:off x="708050" y="1672650"/>
          <a:ext cx="3000000" cy="3000000"/>
        </p:xfrm>
        <a:graphic>
          <a:graphicData uri="http://schemas.openxmlformats.org/drawingml/2006/table">
            <a:tbl>
              <a:tblPr>
                <a:noFill/>
                <a:tableStyleId>{BB827E12-C9A3-4FEE-AA56-2A621AFCFACA}</a:tableStyleId>
              </a:tblPr>
              <a:tblGrid>
                <a:gridCol w="1828350"/>
                <a:gridCol w="1097100"/>
                <a:gridCol w="4870325"/>
              </a:tblGrid>
              <a:tr h="500925">
                <a:tc>
                  <a:txBody>
                    <a:bodyPr/>
                    <a:lstStyle/>
                    <a:p>
                      <a:pPr indent="0" lvl="0" marL="0" rtl="0" algn="l">
                        <a:spcBef>
                          <a:spcPts val="0"/>
                        </a:spcBef>
                        <a:spcAft>
                          <a:spcPts val="0"/>
                        </a:spcAft>
                        <a:buNone/>
                      </a:pPr>
                      <a:r>
                        <a:rPr lang="en"/>
                        <a:t>Feature</a:t>
                      </a:r>
                      <a:endParaRPr/>
                    </a:p>
                  </a:txBody>
                  <a:tcPr marT="91425" marB="91425" marR="91425" marL="91425"/>
                </a:tc>
                <a:tc>
                  <a:txBody>
                    <a:bodyPr/>
                    <a:lstStyle/>
                    <a:p>
                      <a:pPr indent="0" lvl="0" marL="0" rtl="0" algn="l">
                        <a:spcBef>
                          <a:spcPts val="0"/>
                        </a:spcBef>
                        <a:spcAft>
                          <a:spcPts val="0"/>
                        </a:spcAft>
                        <a:buNone/>
                      </a:pPr>
                      <a:r>
                        <a:rPr lang="en"/>
                        <a:t>Parameter</a:t>
                      </a:r>
                      <a:endParaRPr/>
                    </a:p>
                  </a:txBody>
                  <a:tcPr marT="91425" marB="91425" marR="91425" marL="91425"/>
                </a:tc>
                <a:tc>
                  <a:txBody>
                    <a:bodyPr/>
                    <a:lstStyle/>
                    <a:p>
                      <a:pPr indent="0" lvl="0" marL="0" rtl="0" algn="l">
                        <a:spcBef>
                          <a:spcPts val="0"/>
                        </a:spcBef>
                        <a:spcAft>
                          <a:spcPts val="0"/>
                        </a:spcAft>
                        <a:buNone/>
                      </a:pPr>
                      <a:r>
                        <a:rPr lang="en"/>
                        <a:t>Definition</a:t>
                      </a:r>
                      <a:endParaRPr/>
                    </a:p>
                  </a:txBody>
                  <a:tcPr marT="91425" marB="91425" marR="91425" marL="91425"/>
                </a:tc>
              </a:tr>
              <a:tr h="770700">
                <a:tc>
                  <a:txBody>
                    <a:bodyPr/>
                    <a:lstStyle/>
                    <a:p>
                      <a:pPr indent="0" lvl="0" marL="0" rtl="0" algn="l">
                        <a:spcBef>
                          <a:spcPts val="0"/>
                        </a:spcBef>
                        <a:spcAft>
                          <a:spcPts val="0"/>
                        </a:spcAft>
                        <a:buNone/>
                      </a:pPr>
                      <a:r>
                        <a:rPr lang="en"/>
                        <a:t>Auto Regressive</a:t>
                      </a:r>
                      <a:endParaRPr/>
                    </a:p>
                  </a:txBody>
                  <a:tcPr marT="91425" marB="91425" marR="91425" marL="91425"/>
                </a:tc>
                <a:tc>
                  <a:txBody>
                    <a:bodyPr/>
                    <a:lstStyle/>
                    <a:p>
                      <a:pPr indent="0" lvl="0" marL="0" rtl="0" algn="l">
                        <a:spcBef>
                          <a:spcPts val="0"/>
                        </a:spcBef>
                        <a:spcAft>
                          <a:spcPts val="0"/>
                        </a:spcAft>
                        <a:buNone/>
                      </a:pPr>
                      <a:r>
                        <a:rPr lang="en"/>
                        <a:t>p</a:t>
                      </a:r>
                      <a:endParaRPr/>
                    </a:p>
                  </a:txBody>
                  <a:tcPr marT="91425" marB="91425" marR="91425" marL="91425"/>
                </a:tc>
                <a:tc>
                  <a:txBody>
                    <a:bodyPr/>
                    <a:lstStyle/>
                    <a:p>
                      <a:pPr indent="0" lvl="0" marL="0" rtl="0" algn="l">
                        <a:spcBef>
                          <a:spcPts val="0"/>
                        </a:spcBef>
                        <a:spcAft>
                          <a:spcPts val="0"/>
                        </a:spcAft>
                        <a:buNone/>
                      </a:pPr>
                      <a:r>
                        <a:rPr lang="en"/>
                        <a:t>Linear regression model, uses its own lags as predictors</a:t>
                      </a:r>
                      <a:endParaRPr/>
                    </a:p>
                  </a:txBody>
                  <a:tcPr marT="91425" marB="91425" marR="91425" marL="91425"/>
                </a:tc>
              </a:tr>
              <a:tr h="500925">
                <a:tc>
                  <a:txBody>
                    <a:bodyPr/>
                    <a:lstStyle/>
                    <a:p>
                      <a:pPr indent="0" lvl="0" marL="0" rtl="0" algn="l">
                        <a:spcBef>
                          <a:spcPts val="0"/>
                        </a:spcBef>
                        <a:spcAft>
                          <a:spcPts val="0"/>
                        </a:spcAft>
                        <a:buNone/>
                      </a:pPr>
                      <a:r>
                        <a:rPr lang="en"/>
                        <a:t>Integrated</a:t>
                      </a:r>
                      <a:endParaRPr/>
                    </a:p>
                  </a:txBody>
                  <a:tcPr marT="91425" marB="91425" marR="91425" marL="91425"/>
                </a:tc>
                <a:tc>
                  <a:txBody>
                    <a:bodyPr/>
                    <a:lstStyle/>
                    <a:p>
                      <a:pPr indent="0" lvl="0" marL="0" rtl="0" algn="l">
                        <a:spcBef>
                          <a:spcPts val="0"/>
                        </a:spcBef>
                        <a:spcAft>
                          <a:spcPts val="0"/>
                        </a:spcAft>
                        <a:buNone/>
                      </a:pPr>
                      <a:r>
                        <a:rPr lang="en"/>
                        <a:t>d</a:t>
                      </a:r>
                      <a:endParaRPr/>
                    </a:p>
                  </a:txBody>
                  <a:tcPr marT="91425" marB="91425" marR="91425" marL="91425"/>
                </a:tc>
                <a:tc>
                  <a:txBody>
                    <a:bodyPr/>
                    <a:lstStyle/>
                    <a:p>
                      <a:pPr indent="0" lvl="0" marL="0" rtl="0" algn="l">
                        <a:spcBef>
                          <a:spcPts val="0"/>
                        </a:spcBef>
                        <a:spcAft>
                          <a:spcPts val="0"/>
                        </a:spcAft>
                        <a:buNone/>
                      </a:pPr>
                      <a:r>
                        <a:rPr lang="en"/>
                        <a:t>Differencing required to make time series stationary</a:t>
                      </a:r>
                      <a:endParaRPr/>
                    </a:p>
                  </a:txBody>
                  <a:tcPr marT="91425" marB="91425" marR="91425" marL="91425"/>
                </a:tc>
              </a:tr>
              <a:tr h="500925">
                <a:tc>
                  <a:txBody>
                    <a:bodyPr/>
                    <a:lstStyle/>
                    <a:p>
                      <a:pPr indent="0" lvl="0" marL="0" rtl="0" algn="l">
                        <a:spcBef>
                          <a:spcPts val="0"/>
                        </a:spcBef>
                        <a:spcAft>
                          <a:spcPts val="0"/>
                        </a:spcAft>
                        <a:buNone/>
                      </a:pPr>
                      <a:r>
                        <a:rPr lang="en"/>
                        <a:t>Moving Average</a:t>
                      </a:r>
                      <a:endParaRPr/>
                    </a:p>
                  </a:txBody>
                  <a:tcPr marT="91425" marB="91425" marR="91425" marL="91425"/>
                </a:tc>
                <a:tc>
                  <a:txBody>
                    <a:bodyPr/>
                    <a:lstStyle/>
                    <a:p>
                      <a:pPr indent="0" lvl="0" marL="0" rtl="0" algn="l">
                        <a:spcBef>
                          <a:spcPts val="0"/>
                        </a:spcBef>
                        <a:spcAft>
                          <a:spcPts val="0"/>
                        </a:spcAft>
                        <a:buNone/>
                      </a:pPr>
                      <a:r>
                        <a:rPr lang="en"/>
                        <a:t>q</a:t>
                      </a:r>
                      <a:endParaRPr/>
                    </a:p>
                  </a:txBody>
                  <a:tcPr marT="91425" marB="91425" marR="91425" marL="91425"/>
                </a:tc>
                <a:tc>
                  <a:txBody>
                    <a:bodyPr/>
                    <a:lstStyle/>
                    <a:p>
                      <a:pPr indent="0" lvl="0" marL="0" rtl="0" algn="l">
                        <a:spcBef>
                          <a:spcPts val="0"/>
                        </a:spcBef>
                        <a:spcAft>
                          <a:spcPts val="0"/>
                        </a:spcAft>
                        <a:buNone/>
                      </a:pPr>
                      <a:r>
                        <a:rPr lang="en"/>
                        <a:t>Number of lagged forecast error </a:t>
                      </a:r>
                      <a:endParaRPr/>
                    </a:p>
                  </a:txBody>
                  <a:tcPr marT="91425" marB="91425" marR="91425" marL="91425"/>
                </a:tc>
              </a:tr>
            </a:tbl>
          </a:graphicData>
        </a:graphic>
      </p:graphicFrame>
      <p:sp>
        <p:nvSpPr>
          <p:cNvPr id="583" name="Google Shape;583;p37"/>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38"/>
          <p:cNvSpPr txBox="1"/>
          <p:nvPr>
            <p:ph type="title"/>
          </p:nvPr>
        </p:nvSpPr>
        <p:spPr>
          <a:xfrm>
            <a:off x="1442475" y="-20475"/>
            <a:ext cx="6533700" cy="8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000000"/>
                </a:solidFill>
              </a:rPr>
              <a:t> Seasonal Auto-ARIMA</a:t>
            </a:r>
            <a:endParaRPr>
              <a:solidFill>
                <a:srgbClr val="000000"/>
              </a:solidFill>
            </a:endParaRPr>
          </a:p>
        </p:txBody>
      </p:sp>
      <p:graphicFrame>
        <p:nvGraphicFramePr>
          <p:cNvPr id="589" name="Google Shape;589;p38"/>
          <p:cNvGraphicFramePr/>
          <p:nvPr/>
        </p:nvGraphicFramePr>
        <p:xfrm>
          <a:off x="583700" y="1461875"/>
          <a:ext cx="3000000" cy="3000000"/>
        </p:xfrm>
        <a:graphic>
          <a:graphicData uri="http://schemas.openxmlformats.org/drawingml/2006/table">
            <a:tbl>
              <a:tblPr>
                <a:noFill/>
                <a:tableStyleId>{BB827E12-C9A3-4FEE-AA56-2A621AFCFACA}</a:tableStyleId>
              </a:tblPr>
              <a:tblGrid>
                <a:gridCol w="2413000"/>
                <a:gridCol w="2413000"/>
              </a:tblGrid>
              <a:tr h="381000">
                <a:tc>
                  <a:txBody>
                    <a:bodyPr/>
                    <a:lstStyle/>
                    <a:p>
                      <a:pPr indent="0" lvl="0" marL="0" rtl="0" algn="ctr">
                        <a:spcBef>
                          <a:spcPts val="0"/>
                        </a:spcBef>
                        <a:spcAft>
                          <a:spcPts val="0"/>
                        </a:spcAft>
                        <a:buNone/>
                      </a:pPr>
                      <a:r>
                        <a:rPr lang="en"/>
                        <a:t>Model</a:t>
                      </a:r>
                      <a:endParaRPr/>
                    </a:p>
                  </a:txBody>
                  <a:tcPr marT="91425" marB="91425" marR="91425" marL="91425"/>
                </a:tc>
                <a:tc>
                  <a:txBody>
                    <a:bodyPr/>
                    <a:lstStyle/>
                    <a:p>
                      <a:pPr indent="0" lvl="0" marL="0" rtl="0" algn="ctr">
                        <a:spcBef>
                          <a:spcPts val="0"/>
                        </a:spcBef>
                        <a:spcAft>
                          <a:spcPts val="0"/>
                        </a:spcAft>
                        <a:buNone/>
                      </a:pPr>
                      <a:r>
                        <a:rPr lang="en"/>
                        <a:t>AIC</a:t>
                      </a:r>
                      <a:endParaRPr/>
                    </a:p>
                  </a:txBody>
                  <a:tcPr marT="91425" marB="91425" marR="91425" marL="91425"/>
                </a:tc>
              </a:tr>
              <a:tr h="381000">
                <a:tc>
                  <a:txBody>
                    <a:bodyPr/>
                    <a:lstStyle/>
                    <a:p>
                      <a:pPr indent="0" lvl="0" marL="0" rtl="0" algn="l">
                        <a:lnSpc>
                          <a:spcPct val="115000"/>
                        </a:lnSpc>
                        <a:spcBef>
                          <a:spcPts val="0"/>
                        </a:spcBef>
                        <a:spcAft>
                          <a:spcPts val="0"/>
                        </a:spcAft>
                        <a:buNone/>
                      </a:pPr>
                      <a:r>
                        <a:rPr lang="en" sz="1050">
                          <a:solidFill>
                            <a:schemeClr val="dk1"/>
                          </a:solidFill>
                          <a:highlight>
                            <a:srgbClr val="FFFFFF"/>
                          </a:highlight>
                        </a:rPr>
                        <a:t>ARIMA(0,0,0)(0,1,0)[4]</a:t>
                      </a:r>
                      <a:endParaRPr sz="1050">
                        <a:solidFill>
                          <a:schemeClr val="dk1"/>
                        </a:solidFill>
                        <a:highlight>
                          <a:srgbClr val="FFFFFF"/>
                        </a:highlight>
                      </a:endParaRPr>
                    </a:p>
                  </a:txBody>
                  <a:tcPr marT="91425" marB="91425" marR="91425" marL="91425"/>
                </a:tc>
                <a:tc>
                  <a:txBody>
                    <a:bodyPr/>
                    <a:lstStyle/>
                    <a:p>
                      <a:pPr indent="0" lvl="0" marL="0" rtl="0" algn="ctr">
                        <a:lnSpc>
                          <a:spcPct val="115000"/>
                        </a:lnSpc>
                        <a:spcBef>
                          <a:spcPts val="0"/>
                        </a:spcBef>
                        <a:spcAft>
                          <a:spcPts val="0"/>
                        </a:spcAft>
                        <a:buNone/>
                      </a:pPr>
                      <a:r>
                        <a:rPr lang="en" sz="1050">
                          <a:solidFill>
                            <a:schemeClr val="dk1"/>
                          </a:solidFill>
                          <a:highlight>
                            <a:srgbClr val="FFFFFF"/>
                          </a:highlight>
                        </a:rPr>
                        <a:t>1460</a:t>
                      </a:r>
                      <a:endParaRPr/>
                    </a:p>
                  </a:txBody>
                  <a:tcPr marT="91425" marB="91425" marR="91425" marL="91425"/>
                </a:tc>
              </a:tr>
              <a:tr h="381000">
                <a:tc>
                  <a:txBody>
                    <a:bodyPr/>
                    <a:lstStyle/>
                    <a:p>
                      <a:pPr indent="0" lvl="0" marL="0" rtl="0" algn="l">
                        <a:lnSpc>
                          <a:spcPct val="115000"/>
                        </a:lnSpc>
                        <a:spcBef>
                          <a:spcPts val="0"/>
                        </a:spcBef>
                        <a:spcAft>
                          <a:spcPts val="0"/>
                        </a:spcAft>
                        <a:buClr>
                          <a:schemeClr val="dk1"/>
                        </a:buClr>
                        <a:buSzPts val="1100"/>
                        <a:buFont typeface="Arial"/>
                        <a:buNone/>
                      </a:pPr>
                      <a:r>
                        <a:rPr lang="en" sz="1050">
                          <a:solidFill>
                            <a:schemeClr val="dk1"/>
                          </a:solidFill>
                          <a:highlight>
                            <a:srgbClr val="FFFFFF"/>
                          </a:highlight>
                        </a:rPr>
                        <a:t>ARIMA(0,0,1)(0,1,1)[4]</a:t>
                      </a:r>
                      <a:endParaRPr sz="1050">
                        <a:solidFill>
                          <a:schemeClr val="dk1"/>
                        </a:solidFill>
                        <a:highlight>
                          <a:srgbClr val="FFFFFF"/>
                        </a:highlight>
                      </a:endParaRPr>
                    </a:p>
                  </a:txBody>
                  <a:tcPr marT="91425" marB="91425" marR="91425" marL="91425"/>
                </a:tc>
                <a:tc>
                  <a:txBody>
                    <a:bodyPr/>
                    <a:lstStyle/>
                    <a:p>
                      <a:pPr indent="0" lvl="0" marL="0" rtl="0" algn="ctr">
                        <a:lnSpc>
                          <a:spcPct val="115000"/>
                        </a:lnSpc>
                        <a:spcBef>
                          <a:spcPts val="0"/>
                        </a:spcBef>
                        <a:spcAft>
                          <a:spcPts val="0"/>
                        </a:spcAft>
                        <a:buNone/>
                      </a:pPr>
                      <a:r>
                        <a:rPr lang="en" sz="1050">
                          <a:solidFill>
                            <a:schemeClr val="dk1"/>
                          </a:solidFill>
                          <a:highlight>
                            <a:srgbClr val="FFFFFF"/>
                          </a:highlight>
                        </a:rPr>
                        <a:t>1438</a:t>
                      </a:r>
                      <a:endParaRPr/>
                    </a:p>
                  </a:txBody>
                  <a:tcPr marT="91425" marB="91425" marR="91425" marL="91425"/>
                </a:tc>
              </a:tr>
              <a:tr h="381000">
                <a:tc>
                  <a:txBody>
                    <a:bodyPr/>
                    <a:lstStyle/>
                    <a:p>
                      <a:pPr indent="0" lvl="0" marL="0" rtl="0" algn="ctr">
                        <a:spcBef>
                          <a:spcPts val="0"/>
                        </a:spcBef>
                        <a:spcAft>
                          <a:spcPts val="0"/>
                        </a:spcAft>
                        <a:buNone/>
                      </a:pPr>
                      <a:r>
                        <a:rPr lang="en"/>
                        <a:t>...</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81000">
                <a:tc>
                  <a:txBody>
                    <a:bodyPr/>
                    <a:lstStyle/>
                    <a:p>
                      <a:pPr indent="0" lvl="0" marL="0" rtl="0" algn="l">
                        <a:lnSpc>
                          <a:spcPct val="115000"/>
                        </a:lnSpc>
                        <a:spcBef>
                          <a:spcPts val="0"/>
                        </a:spcBef>
                        <a:spcAft>
                          <a:spcPts val="0"/>
                        </a:spcAft>
                        <a:buClr>
                          <a:schemeClr val="dk1"/>
                        </a:buClr>
                        <a:buSzPts val="1100"/>
                        <a:buFont typeface="Arial"/>
                        <a:buNone/>
                      </a:pPr>
                      <a:r>
                        <a:rPr lang="en" sz="1050">
                          <a:solidFill>
                            <a:schemeClr val="dk1"/>
                          </a:solidFill>
                          <a:highlight>
                            <a:srgbClr val="FFFFFF"/>
                          </a:highlight>
                        </a:rPr>
                        <a:t>ARIMA(3,0,2)(0,1,2)[4]</a:t>
                      </a:r>
                      <a:endParaRPr sz="1050">
                        <a:solidFill>
                          <a:schemeClr val="dk1"/>
                        </a:solidFill>
                        <a:highlight>
                          <a:srgbClr val="FFFFFF"/>
                        </a:highlight>
                      </a:endParaRPr>
                    </a:p>
                  </a:txBody>
                  <a:tcPr marT="91425" marB="91425" marR="91425" marL="91425"/>
                </a:tc>
                <a:tc>
                  <a:txBody>
                    <a:bodyPr/>
                    <a:lstStyle/>
                    <a:p>
                      <a:pPr indent="0" lvl="0" marL="0" rtl="0" algn="ctr">
                        <a:lnSpc>
                          <a:spcPct val="115000"/>
                        </a:lnSpc>
                        <a:spcBef>
                          <a:spcPts val="0"/>
                        </a:spcBef>
                        <a:spcAft>
                          <a:spcPts val="0"/>
                        </a:spcAft>
                        <a:buNone/>
                      </a:pPr>
                      <a:r>
                        <a:rPr lang="en" sz="1050">
                          <a:solidFill>
                            <a:schemeClr val="dk1"/>
                          </a:solidFill>
                          <a:highlight>
                            <a:srgbClr val="FFFFFF"/>
                          </a:highlight>
                        </a:rPr>
                        <a:t>1433</a:t>
                      </a:r>
                      <a:endParaRPr/>
                    </a:p>
                  </a:txBody>
                  <a:tcPr marT="91425" marB="91425" marR="91425" marL="91425"/>
                </a:tc>
              </a:tr>
            </a:tbl>
          </a:graphicData>
        </a:graphic>
      </p:graphicFrame>
      <p:sp>
        <p:nvSpPr>
          <p:cNvPr id="590" name="Google Shape;590;p38"/>
          <p:cNvSpPr txBox="1"/>
          <p:nvPr/>
        </p:nvSpPr>
        <p:spPr>
          <a:xfrm>
            <a:off x="5791200" y="1649850"/>
            <a:ext cx="28956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highlight>
                  <a:srgbClr val="FFFFFF"/>
                </a:highlight>
              </a:rPr>
              <a:t>Build multiple models with different p,d,q</a:t>
            </a:r>
            <a:endParaRPr sz="1500">
              <a:solidFill>
                <a:schemeClr val="dk1"/>
              </a:solidFill>
              <a:highlight>
                <a:srgbClr val="FFFFFF"/>
              </a:highlight>
            </a:endParaRPr>
          </a:p>
          <a:p>
            <a:pPr indent="0" lvl="0" marL="0" rtl="0" algn="ctr">
              <a:spcBef>
                <a:spcPts val="0"/>
              </a:spcBef>
              <a:spcAft>
                <a:spcPts val="0"/>
              </a:spcAft>
              <a:buNone/>
            </a:pPr>
            <a:r>
              <a:t/>
            </a:r>
            <a:endParaRPr sz="1500">
              <a:solidFill>
                <a:schemeClr val="dk1"/>
              </a:solidFill>
              <a:highlight>
                <a:srgbClr val="FFFFFF"/>
              </a:highlight>
            </a:endParaRPr>
          </a:p>
          <a:p>
            <a:pPr indent="0" lvl="0" marL="0" rtl="0" algn="ctr">
              <a:spcBef>
                <a:spcPts val="0"/>
              </a:spcBef>
              <a:spcAft>
                <a:spcPts val="0"/>
              </a:spcAft>
              <a:buNone/>
            </a:pPr>
            <a:r>
              <a:rPr lang="en" sz="1500">
                <a:solidFill>
                  <a:schemeClr val="dk1"/>
                </a:solidFill>
                <a:highlight>
                  <a:srgbClr val="FFFFFF"/>
                </a:highlight>
              </a:rPr>
              <a:t>Uses model with least AIC value</a:t>
            </a:r>
            <a:endParaRPr sz="1500">
              <a:solidFill>
                <a:schemeClr val="dk1"/>
              </a:solidFill>
              <a:highlight>
                <a:srgbClr val="FFFFFF"/>
              </a:highlight>
            </a:endParaRPr>
          </a:p>
        </p:txBody>
      </p:sp>
      <p:sp>
        <p:nvSpPr>
          <p:cNvPr id="591" name="Google Shape;591;p38"/>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39"/>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Akaike Information Criteria (AIC)</a:t>
            </a:r>
            <a:endParaRPr/>
          </a:p>
        </p:txBody>
      </p:sp>
      <p:pic>
        <p:nvPicPr>
          <p:cNvPr id="597" name="Google Shape;597;p39"/>
          <p:cNvPicPr preferRelativeResize="0"/>
          <p:nvPr/>
        </p:nvPicPr>
        <p:blipFill>
          <a:blip r:embed="rId3">
            <a:alphaModFix/>
          </a:blip>
          <a:stretch>
            <a:fillRect/>
          </a:stretch>
        </p:blipFill>
        <p:spPr>
          <a:xfrm>
            <a:off x="1496163" y="1434912"/>
            <a:ext cx="2036826" cy="2036826"/>
          </a:xfrm>
          <a:prstGeom prst="rect">
            <a:avLst/>
          </a:prstGeom>
          <a:noFill/>
          <a:ln>
            <a:noFill/>
          </a:ln>
        </p:spPr>
      </p:pic>
      <p:sp>
        <p:nvSpPr>
          <p:cNvPr id="598" name="Google Shape;598;p39"/>
          <p:cNvSpPr txBox="1"/>
          <p:nvPr/>
        </p:nvSpPr>
        <p:spPr>
          <a:xfrm>
            <a:off x="4192575" y="1637475"/>
            <a:ext cx="4194600" cy="1631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292929"/>
              </a:buClr>
              <a:buSzPts val="1600"/>
              <a:buFont typeface="Georgia"/>
              <a:buChar char="●"/>
            </a:pPr>
            <a:r>
              <a:rPr lang="en" sz="1600">
                <a:solidFill>
                  <a:srgbClr val="292929"/>
                </a:solidFill>
                <a:latin typeface="Georgia"/>
                <a:ea typeface="Georgia"/>
                <a:cs typeface="Georgia"/>
                <a:sym typeface="Georgia"/>
              </a:rPr>
              <a:t>Score to determine the best model</a:t>
            </a:r>
            <a:endParaRPr sz="1600">
              <a:solidFill>
                <a:srgbClr val="292929"/>
              </a:solidFill>
              <a:latin typeface="Georgia"/>
              <a:ea typeface="Georgia"/>
              <a:cs typeface="Georgia"/>
              <a:sym typeface="Georgia"/>
            </a:endParaRPr>
          </a:p>
          <a:p>
            <a:pPr indent="0" lvl="0" marL="0" rtl="0" algn="l">
              <a:spcBef>
                <a:spcPts val="0"/>
              </a:spcBef>
              <a:spcAft>
                <a:spcPts val="0"/>
              </a:spcAft>
              <a:buNone/>
            </a:pPr>
            <a:r>
              <a:t/>
            </a:r>
            <a:endParaRPr sz="1600">
              <a:solidFill>
                <a:srgbClr val="292929"/>
              </a:solidFill>
              <a:highlight>
                <a:srgbClr val="FFFFFF"/>
              </a:highlight>
              <a:latin typeface="Georgia"/>
              <a:ea typeface="Georgia"/>
              <a:cs typeface="Georgia"/>
              <a:sym typeface="Georgia"/>
            </a:endParaRPr>
          </a:p>
          <a:p>
            <a:pPr indent="-330200" lvl="0" marL="457200" rtl="0" algn="l">
              <a:spcBef>
                <a:spcPts val="0"/>
              </a:spcBef>
              <a:spcAft>
                <a:spcPts val="0"/>
              </a:spcAft>
              <a:buClr>
                <a:schemeClr val="dk1"/>
              </a:buClr>
              <a:buSzPts val="1600"/>
              <a:buFont typeface="Georgia"/>
              <a:buChar char="●"/>
            </a:pPr>
            <a:r>
              <a:rPr lang="en" sz="1600">
                <a:solidFill>
                  <a:schemeClr val="dk1"/>
                </a:solidFill>
                <a:highlight>
                  <a:srgbClr val="00FF00"/>
                </a:highlight>
                <a:latin typeface="Georgia"/>
                <a:ea typeface="Georgia"/>
                <a:cs typeface="Georgia"/>
                <a:sym typeface="Georgia"/>
              </a:rPr>
              <a:t>Valuable for time series</a:t>
            </a:r>
            <a:r>
              <a:rPr lang="en" sz="1600">
                <a:solidFill>
                  <a:schemeClr val="dk1"/>
                </a:solidFill>
                <a:latin typeface="Georgia"/>
                <a:ea typeface="Georgia"/>
                <a:cs typeface="Georgia"/>
                <a:sym typeface="Georgia"/>
              </a:rPr>
              <a:t>, because time series analysis’ most valuable data is often the most recent</a:t>
            </a:r>
            <a:endParaRPr sz="1600">
              <a:solidFill>
                <a:srgbClr val="292929"/>
              </a:solidFill>
              <a:latin typeface="Georgia"/>
              <a:ea typeface="Georgia"/>
              <a:cs typeface="Georgia"/>
              <a:sym typeface="Georgia"/>
            </a:endParaRPr>
          </a:p>
          <a:p>
            <a:pPr indent="0" lvl="0" marL="0" rtl="0" algn="l">
              <a:spcBef>
                <a:spcPts val="0"/>
              </a:spcBef>
              <a:spcAft>
                <a:spcPts val="0"/>
              </a:spcAft>
              <a:buNone/>
            </a:pPr>
            <a:r>
              <a:t/>
            </a:r>
            <a:endParaRPr>
              <a:latin typeface="Roboto"/>
              <a:ea typeface="Roboto"/>
              <a:cs typeface="Roboto"/>
              <a:sym typeface="Roboto"/>
            </a:endParaRPr>
          </a:p>
        </p:txBody>
      </p:sp>
      <p:sp>
        <p:nvSpPr>
          <p:cNvPr id="599" name="Google Shape;599;p39"/>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40"/>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it works (AIC)</a:t>
            </a:r>
            <a:endParaRPr/>
          </a:p>
        </p:txBody>
      </p:sp>
      <p:sp>
        <p:nvSpPr>
          <p:cNvPr id="605" name="Google Shape;605;p40"/>
          <p:cNvSpPr txBox="1"/>
          <p:nvPr/>
        </p:nvSpPr>
        <p:spPr>
          <a:xfrm>
            <a:off x="4237825" y="1012113"/>
            <a:ext cx="4237800" cy="2709000"/>
          </a:xfrm>
          <a:prstGeom prst="rect">
            <a:avLst/>
          </a:prstGeom>
          <a:noFill/>
          <a:ln>
            <a:noFill/>
          </a:ln>
        </p:spPr>
        <p:txBody>
          <a:bodyPr anchorCtr="0" anchor="t" bIns="91425" lIns="91425" spcFirstLastPara="1" rIns="91425" wrap="square" tIns="91425">
            <a:spAutoFit/>
          </a:bodyPr>
          <a:lstStyle/>
          <a:p>
            <a:pPr indent="-330200" lvl="0" marL="457200" rtl="0" algn="just">
              <a:spcBef>
                <a:spcPts val="0"/>
              </a:spcBef>
              <a:spcAft>
                <a:spcPts val="0"/>
              </a:spcAft>
              <a:buClr>
                <a:srgbClr val="292929"/>
              </a:buClr>
              <a:buSzPts val="1600"/>
              <a:buFont typeface="Georgia"/>
              <a:buChar char="●"/>
            </a:pPr>
            <a:r>
              <a:rPr lang="en" sz="1600">
                <a:solidFill>
                  <a:srgbClr val="292929"/>
                </a:solidFill>
                <a:highlight>
                  <a:srgbClr val="FFFFFF"/>
                </a:highlight>
                <a:latin typeface="Georgia"/>
                <a:ea typeface="Georgia"/>
                <a:cs typeface="Georgia"/>
                <a:sym typeface="Georgia"/>
              </a:rPr>
              <a:t>Evaluates the model’s fit on the training data, and adds a penalty term for the complexity of the model  </a:t>
            </a:r>
            <a:endParaRPr sz="1600">
              <a:solidFill>
                <a:srgbClr val="292929"/>
              </a:solidFill>
              <a:highlight>
                <a:srgbClr val="FFFFFF"/>
              </a:highlight>
              <a:latin typeface="Georgia"/>
              <a:ea typeface="Georgia"/>
              <a:cs typeface="Georgia"/>
              <a:sym typeface="Georgia"/>
            </a:endParaRPr>
          </a:p>
          <a:p>
            <a:pPr indent="0" lvl="0" marL="0" rtl="0" algn="just">
              <a:spcBef>
                <a:spcPts val="0"/>
              </a:spcBef>
              <a:spcAft>
                <a:spcPts val="0"/>
              </a:spcAft>
              <a:buNone/>
            </a:pPr>
            <a:r>
              <a:t/>
            </a:r>
            <a:endParaRPr sz="1600">
              <a:solidFill>
                <a:srgbClr val="292929"/>
              </a:solidFill>
              <a:highlight>
                <a:srgbClr val="FFFFFF"/>
              </a:highlight>
              <a:latin typeface="Georgia"/>
              <a:ea typeface="Georgia"/>
              <a:cs typeface="Georgia"/>
              <a:sym typeface="Georgia"/>
            </a:endParaRPr>
          </a:p>
          <a:p>
            <a:pPr indent="-330200" lvl="0" marL="457200" rtl="0" algn="just">
              <a:spcBef>
                <a:spcPts val="0"/>
              </a:spcBef>
              <a:spcAft>
                <a:spcPts val="0"/>
              </a:spcAft>
              <a:buClr>
                <a:srgbClr val="292929"/>
              </a:buClr>
              <a:buSzPts val="1600"/>
              <a:buFont typeface="Georgia"/>
              <a:buChar char="●"/>
            </a:pPr>
            <a:r>
              <a:rPr lang="en" sz="1600">
                <a:solidFill>
                  <a:srgbClr val="292929"/>
                </a:solidFill>
                <a:highlight>
                  <a:srgbClr val="FFFFFF"/>
                </a:highlight>
                <a:latin typeface="Georgia"/>
                <a:ea typeface="Georgia"/>
                <a:cs typeface="Georgia"/>
                <a:sym typeface="Georgia"/>
              </a:rPr>
              <a:t>AIC uses a model’s maximum likelihood estimation (log-likelihood) as a measure of fit</a:t>
            </a:r>
            <a:endParaRPr sz="1600">
              <a:solidFill>
                <a:srgbClr val="292929"/>
              </a:solidFill>
              <a:highlight>
                <a:srgbClr val="FFFFFF"/>
              </a:highlight>
              <a:latin typeface="Georgia"/>
              <a:ea typeface="Georgia"/>
              <a:cs typeface="Georgia"/>
              <a:sym typeface="Georgia"/>
            </a:endParaRPr>
          </a:p>
          <a:p>
            <a:pPr indent="0" lvl="0" marL="457200" rtl="0" algn="just">
              <a:spcBef>
                <a:spcPts val="0"/>
              </a:spcBef>
              <a:spcAft>
                <a:spcPts val="0"/>
              </a:spcAft>
              <a:buNone/>
            </a:pPr>
            <a:r>
              <a:t/>
            </a:r>
            <a:endParaRPr sz="1600">
              <a:solidFill>
                <a:srgbClr val="292929"/>
              </a:solidFill>
              <a:highlight>
                <a:srgbClr val="FFFFFF"/>
              </a:highlight>
              <a:latin typeface="Georgia"/>
              <a:ea typeface="Georgia"/>
              <a:cs typeface="Georgia"/>
              <a:sym typeface="Georgia"/>
            </a:endParaRPr>
          </a:p>
          <a:p>
            <a:pPr indent="-330200" lvl="0" marL="457200" rtl="0" algn="just">
              <a:spcBef>
                <a:spcPts val="0"/>
              </a:spcBef>
              <a:spcAft>
                <a:spcPts val="0"/>
              </a:spcAft>
              <a:buClr>
                <a:srgbClr val="292929"/>
              </a:buClr>
              <a:buSzPts val="1600"/>
              <a:buFont typeface="Georgia"/>
              <a:buChar char="●"/>
            </a:pPr>
            <a:r>
              <a:rPr lang="en" sz="1600">
                <a:solidFill>
                  <a:srgbClr val="292929"/>
                </a:solidFill>
                <a:highlight>
                  <a:srgbClr val="FFFFFF"/>
                </a:highlight>
                <a:latin typeface="Georgia"/>
                <a:ea typeface="Georgia"/>
                <a:cs typeface="Georgia"/>
                <a:sym typeface="Georgia"/>
              </a:rPr>
              <a:t>The desired result is to find the </a:t>
            </a:r>
            <a:r>
              <a:rPr lang="en" sz="2000">
                <a:solidFill>
                  <a:srgbClr val="292929"/>
                </a:solidFill>
                <a:highlight>
                  <a:srgbClr val="00FF00"/>
                </a:highlight>
                <a:latin typeface="Georgia"/>
                <a:ea typeface="Georgia"/>
                <a:cs typeface="Georgia"/>
                <a:sym typeface="Georgia"/>
              </a:rPr>
              <a:t>lowest </a:t>
            </a:r>
            <a:r>
              <a:rPr lang="en" sz="1600">
                <a:solidFill>
                  <a:srgbClr val="292929"/>
                </a:solidFill>
                <a:highlight>
                  <a:srgbClr val="FFFFFF"/>
                </a:highlight>
                <a:latin typeface="Georgia"/>
                <a:ea typeface="Georgia"/>
                <a:cs typeface="Georgia"/>
                <a:sym typeface="Georgia"/>
              </a:rPr>
              <a:t>possible AIC</a:t>
            </a:r>
            <a:endParaRPr sz="1600">
              <a:solidFill>
                <a:srgbClr val="292929"/>
              </a:solidFill>
              <a:highlight>
                <a:srgbClr val="FFFFFF"/>
              </a:highlight>
              <a:latin typeface="Georgia"/>
              <a:ea typeface="Georgia"/>
              <a:cs typeface="Georgia"/>
              <a:sym typeface="Georgia"/>
            </a:endParaRPr>
          </a:p>
        </p:txBody>
      </p:sp>
      <p:pic>
        <p:nvPicPr>
          <p:cNvPr id="606" name="Google Shape;606;p40"/>
          <p:cNvPicPr preferRelativeResize="0"/>
          <p:nvPr/>
        </p:nvPicPr>
        <p:blipFill>
          <a:blip r:embed="rId3">
            <a:alphaModFix/>
          </a:blip>
          <a:stretch>
            <a:fillRect/>
          </a:stretch>
        </p:blipFill>
        <p:spPr>
          <a:xfrm>
            <a:off x="512813" y="1886650"/>
            <a:ext cx="3052776" cy="792925"/>
          </a:xfrm>
          <a:prstGeom prst="rect">
            <a:avLst/>
          </a:prstGeom>
          <a:noFill/>
          <a:ln>
            <a:noFill/>
          </a:ln>
        </p:spPr>
      </p:pic>
      <p:sp>
        <p:nvSpPr>
          <p:cNvPr id="607" name="Google Shape;607;p40"/>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41"/>
          <p:cNvSpPr txBox="1"/>
          <p:nvPr>
            <p:ph type="title"/>
          </p:nvPr>
        </p:nvSpPr>
        <p:spPr>
          <a:xfrm>
            <a:off x="1442475" y="-20475"/>
            <a:ext cx="6533700" cy="8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000000"/>
                </a:solidFill>
              </a:rPr>
              <a:t> Seasonal </a:t>
            </a:r>
            <a:r>
              <a:rPr lang="en">
                <a:solidFill>
                  <a:srgbClr val="000000"/>
                </a:solidFill>
              </a:rPr>
              <a:t>Auto-ARIMA</a:t>
            </a:r>
            <a:endParaRPr>
              <a:solidFill>
                <a:srgbClr val="000000"/>
              </a:solidFill>
            </a:endParaRPr>
          </a:p>
        </p:txBody>
      </p:sp>
      <p:sp>
        <p:nvSpPr>
          <p:cNvPr id="613" name="Google Shape;613;p41"/>
          <p:cNvSpPr txBox="1"/>
          <p:nvPr/>
        </p:nvSpPr>
        <p:spPr>
          <a:xfrm>
            <a:off x="5791200" y="1649850"/>
            <a:ext cx="28956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sz="1500">
              <a:solidFill>
                <a:schemeClr val="dk1"/>
              </a:solidFill>
              <a:highlight>
                <a:srgbClr val="FFFFFF"/>
              </a:highlight>
            </a:endParaRPr>
          </a:p>
        </p:txBody>
      </p:sp>
      <p:pic>
        <p:nvPicPr>
          <p:cNvPr id="614" name="Google Shape;614;p41"/>
          <p:cNvPicPr preferRelativeResize="0"/>
          <p:nvPr/>
        </p:nvPicPr>
        <p:blipFill rotWithShape="1">
          <a:blip r:embed="rId3">
            <a:alphaModFix/>
          </a:blip>
          <a:srcRect b="0" l="0" r="0" t="3250"/>
          <a:stretch/>
        </p:blipFill>
        <p:spPr>
          <a:xfrm>
            <a:off x="1668100" y="787650"/>
            <a:ext cx="5486401" cy="3855725"/>
          </a:xfrm>
          <a:prstGeom prst="rect">
            <a:avLst/>
          </a:prstGeom>
          <a:noFill/>
          <a:ln>
            <a:noFill/>
          </a:ln>
        </p:spPr>
      </p:pic>
      <p:sp>
        <p:nvSpPr>
          <p:cNvPr id="615" name="Google Shape;615;p41"/>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5"/>
          <p:cNvSpPr txBox="1"/>
          <p:nvPr>
            <p:ph type="title"/>
          </p:nvPr>
        </p:nvSpPr>
        <p:spPr>
          <a:xfrm>
            <a:off x="2514575" y="409575"/>
            <a:ext cx="4114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grpSp>
        <p:nvGrpSpPr>
          <p:cNvPr id="165" name="Google Shape;165;p15"/>
          <p:cNvGrpSpPr/>
          <p:nvPr/>
        </p:nvGrpSpPr>
        <p:grpSpPr>
          <a:xfrm>
            <a:off x="235000" y="1756380"/>
            <a:ext cx="2169600" cy="1233620"/>
            <a:chOff x="609700" y="1129831"/>
            <a:chExt cx="2169600" cy="1233620"/>
          </a:xfrm>
        </p:grpSpPr>
        <p:sp>
          <p:nvSpPr>
            <p:cNvPr id="166" name="Google Shape;166;p15"/>
            <p:cNvSpPr txBox="1"/>
            <p:nvPr/>
          </p:nvSpPr>
          <p:spPr>
            <a:xfrm>
              <a:off x="609705" y="1129831"/>
              <a:ext cx="2007900" cy="27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Fira Sans Extra Condensed Medium"/>
                  <a:ea typeface="Fira Sans Extra Condensed Medium"/>
                  <a:cs typeface="Fira Sans Extra Condensed Medium"/>
                  <a:sym typeface="Fira Sans Extra Condensed Medium"/>
                </a:rPr>
                <a:t>Advancing Technology</a:t>
              </a:r>
              <a:endParaRPr sz="2000">
                <a:solidFill>
                  <a:schemeClr val="accent2"/>
                </a:solidFill>
                <a:latin typeface="Fira Sans Extra Condensed Medium"/>
                <a:ea typeface="Fira Sans Extra Condensed Medium"/>
                <a:cs typeface="Fira Sans Extra Condensed Medium"/>
                <a:sym typeface="Fira Sans Extra Condensed Medium"/>
              </a:endParaRPr>
            </a:p>
          </p:txBody>
        </p:sp>
        <p:sp>
          <p:nvSpPr>
            <p:cNvPr id="167" name="Google Shape;167;p15"/>
            <p:cNvSpPr txBox="1"/>
            <p:nvPr/>
          </p:nvSpPr>
          <p:spPr>
            <a:xfrm>
              <a:off x="609700" y="1552851"/>
              <a:ext cx="2169600" cy="81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Roboto"/>
                  <a:ea typeface="Roboto"/>
                  <a:cs typeface="Roboto"/>
                  <a:sym typeface="Roboto"/>
                </a:rPr>
                <a:t>Shopping online made convenient for all to enjoy</a:t>
              </a:r>
              <a:endParaRPr sz="1300">
                <a:solidFill>
                  <a:schemeClr val="dk1"/>
                </a:solidFill>
                <a:latin typeface="Roboto"/>
                <a:ea typeface="Roboto"/>
                <a:cs typeface="Roboto"/>
                <a:sym typeface="Roboto"/>
              </a:endParaRPr>
            </a:p>
          </p:txBody>
        </p:sp>
      </p:grpSp>
      <p:grpSp>
        <p:nvGrpSpPr>
          <p:cNvPr id="168" name="Google Shape;168;p15"/>
          <p:cNvGrpSpPr/>
          <p:nvPr/>
        </p:nvGrpSpPr>
        <p:grpSpPr>
          <a:xfrm>
            <a:off x="6801403" y="2150145"/>
            <a:ext cx="2007900" cy="1081210"/>
            <a:chOff x="6526253" y="3581272"/>
            <a:chExt cx="2007900" cy="1081210"/>
          </a:xfrm>
        </p:grpSpPr>
        <p:sp>
          <p:nvSpPr>
            <p:cNvPr id="169" name="Google Shape;169;p15"/>
            <p:cNvSpPr txBox="1"/>
            <p:nvPr/>
          </p:nvSpPr>
          <p:spPr>
            <a:xfrm>
              <a:off x="6526253" y="3581272"/>
              <a:ext cx="2007900" cy="27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Fira Sans Extra Condensed Medium"/>
                  <a:ea typeface="Fira Sans Extra Condensed Medium"/>
                  <a:cs typeface="Fira Sans Extra Condensed Medium"/>
                  <a:sym typeface="Fira Sans Extra Condensed Medium"/>
                </a:rPr>
                <a:t>Covid-19</a:t>
              </a:r>
              <a:endParaRPr sz="2000">
                <a:solidFill>
                  <a:schemeClr val="accent1"/>
                </a:solidFill>
                <a:latin typeface="Fira Sans Extra Condensed Medium"/>
                <a:ea typeface="Fira Sans Extra Condensed Medium"/>
                <a:cs typeface="Fira Sans Extra Condensed Medium"/>
                <a:sym typeface="Fira Sans Extra Condensed Medium"/>
              </a:endParaRPr>
            </a:p>
          </p:txBody>
        </p:sp>
        <p:sp>
          <p:nvSpPr>
            <p:cNvPr id="170" name="Google Shape;170;p15"/>
            <p:cNvSpPr txBox="1"/>
            <p:nvPr/>
          </p:nvSpPr>
          <p:spPr>
            <a:xfrm>
              <a:off x="6526253" y="3851882"/>
              <a:ext cx="2007900" cy="81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Roboto"/>
                  <a:ea typeface="Roboto"/>
                  <a:cs typeface="Roboto"/>
                  <a:sym typeface="Roboto"/>
                </a:rPr>
                <a:t>Global lockdown forces stores to close and people to stay at home</a:t>
              </a:r>
              <a:endParaRPr sz="1300">
                <a:solidFill>
                  <a:schemeClr val="dk1"/>
                </a:solidFill>
                <a:latin typeface="Roboto"/>
                <a:ea typeface="Roboto"/>
                <a:cs typeface="Roboto"/>
                <a:sym typeface="Roboto"/>
              </a:endParaRPr>
            </a:p>
          </p:txBody>
        </p:sp>
      </p:grpSp>
      <p:grpSp>
        <p:nvGrpSpPr>
          <p:cNvPr id="171" name="Google Shape;171;p15"/>
          <p:cNvGrpSpPr/>
          <p:nvPr/>
        </p:nvGrpSpPr>
        <p:grpSpPr>
          <a:xfrm>
            <a:off x="2242893" y="1109635"/>
            <a:ext cx="4658151" cy="2924252"/>
            <a:chOff x="2750987" y="1530266"/>
            <a:chExt cx="3642026" cy="2300025"/>
          </a:xfrm>
        </p:grpSpPr>
        <p:sp>
          <p:nvSpPr>
            <p:cNvPr id="172" name="Google Shape;172;p15"/>
            <p:cNvSpPr/>
            <p:nvPr/>
          </p:nvSpPr>
          <p:spPr>
            <a:xfrm>
              <a:off x="2750987" y="1530266"/>
              <a:ext cx="3028978" cy="2300025"/>
            </a:xfrm>
            <a:custGeom>
              <a:rect b="b" l="l" r="r" t="t"/>
              <a:pathLst>
                <a:path extrusionOk="0" h="92001" w="121147">
                  <a:moveTo>
                    <a:pt x="75153" y="1"/>
                  </a:moveTo>
                  <a:cubicBezTo>
                    <a:pt x="61270" y="1"/>
                    <a:pt x="48816" y="6156"/>
                    <a:pt x="40387" y="15884"/>
                  </a:cubicBezTo>
                  <a:lnTo>
                    <a:pt x="11121" y="15884"/>
                  </a:lnTo>
                  <a:cubicBezTo>
                    <a:pt x="5013" y="15884"/>
                    <a:pt x="1" y="20884"/>
                    <a:pt x="1" y="27004"/>
                  </a:cubicBezTo>
                  <a:cubicBezTo>
                    <a:pt x="1" y="33112"/>
                    <a:pt x="5013" y="38113"/>
                    <a:pt x="11121" y="38113"/>
                  </a:cubicBezTo>
                  <a:lnTo>
                    <a:pt x="29826" y="38113"/>
                  </a:lnTo>
                  <a:cubicBezTo>
                    <a:pt x="29385" y="40684"/>
                    <a:pt x="29147" y="43316"/>
                    <a:pt x="29147" y="46007"/>
                  </a:cubicBezTo>
                  <a:cubicBezTo>
                    <a:pt x="29147" y="71403"/>
                    <a:pt x="49745" y="92000"/>
                    <a:pt x="75153" y="92000"/>
                  </a:cubicBezTo>
                  <a:cubicBezTo>
                    <a:pt x="100561" y="92000"/>
                    <a:pt x="121147" y="71403"/>
                    <a:pt x="121147" y="46007"/>
                  </a:cubicBezTo>
                  <a:cubicBezTo>
                    <a:pt x="121147" y="20599"/>
                    <a:pt x="100561" y="1"/>
                    <a:pt x="751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2860531" y="2035859"/>
              <a:ext cx="379287" cy="378976"/>
            </a:xfrm>
            <a:custGeom>
              <a:rect b="b" l="l" r="r" t="t"/>
              <a:pathLst>
                <a:path extrusionOk="0" h="15289" w="15300">
                  <a:moveTo>
                    <a:pt x="7656" y="1"/>
                  </a:moveTo>
                  <a:cubicBezTo>
                    <a:pt x="3429" y="1"/>
                    <a:pt x="0" y="3418"/>
                    <a:pt x="0" y="7645"/>
                  </a:cubicBezTo>
                  <a:cubicBezTo>
                    <a:pt x="0" y="11871"/>
                    <a:pt x="3429" y="15289"/>
                    <a:pt x="7656" y="15289"/>
                  </a:cubicBezTo>
                  <a:cubicBezTo>
                    <a:pt x="11871" y="15289"/>
                    <a:pt x="15300" y="11871"/>
                    <a:pt x="15300" y="7645"/>
                  </a:cubicBezTo>
                  <a:cubicBezTo>
                    <a:pt x="15300" y="3418"/>
                    <a:pt x="11871" y="1"/>
                    <a:pt x="76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300">
                  <a:solidFill>
                    <a:schemeClr val="accent2"/>
                  </a:solidFill>
                  <a:latin typeface="Fira Sans Extra Condensed Medium"/>
                  <a:ea typeface="Fira Sans Extra Condensed Medium"/>
                  <a:cs typeface="Fira Sans Extra Condensed Medium"/>
                  <a:sym typeface="Fira Sans Extra Condensed Medium"/>
                </a:rPr>
                <a:t>B   </a:t>
              </a:r>
              <a:endParaRPr sz="2300">
                <a:solidFill>
                  <a:schemeClr val="accent2"/>
                </a:solidFill>
              </a:endParaRPr>
            </a:p>
          </p:txBody>
        </p:sp>
        <p:sp>
          <p:nvSpPr>
            <p:cNvPr id="174" name="Google Shape;174;p15"/>
            <p:cNvSpPr/>
            <p:nvPr/>
          </p:nvSpPr>
          <p:spPr>
            <a:xfrm>
              <a:off x="3627664" y="1678158"/>
              <a:ext cx="2765349" cy="2026948"/>
            </a:xfrm>
            <a:custGeom>
              <a:rect b="b" l="l" r="r" t="t"/>
              <a:pathLst>
                <a:path extrusionOk="0" h="81773" w="111551">
                  <a:moveTo>
                    <a:pt x="40887" y="1"/>
                  </a:moveTo>
                  <a:cubicBezTo>
                    <a:pt x="18301" y="1"/>
                    <a:pt x="1" y="18300"/>
                    <a:pt x="1" y="40887"/>
                  </a:cubicBezTo>
                  <a:cubicBezTo>
                    <a:pt x="1" y="63461"/>
                    <a:pt x="18301" y="81773"/>
                    <a:pt x="40887" y="81773"/>
                  </a:cubicBezTo>
                  <a:cubicBezTo>
                    <a:pt x="55341" y="81773"/>
                    <a:pt x="68045" y="74272"/>
                    <a:pt x="75320" y="62937"/>
                  </a:cubicBezTo>
                  <a:lnTo>
                    <a:pt x="100430" y="62937"/>
                  </a:lnTo>
                  <a:cubicBezTo>
                    <a:pt x="106550" y="62937"/>
                    <a:pt x="111550" y="57936"/>
                    <a:pt x="111550" y="51828"/>
                  </a:cubicBezTo>
                  <a:cubicBezTo>
                    <a:pt x="111550" y="45709"/>
                    <a:pt x="106550" y="40708"/>
                    <a:pt x="100430" y="40708"/>
                  </a:cubicBezTo>
                  <a:lnTo>
                    <a:pt x="81773" y="40708"/>
                  </a:lnTo>
                  <a:cubicBezTo>
                    <a:pt x="81678" y="18205"/>
                    <a:pt x="63413" y="1"/>
                    <a:pt x="408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5"/>
            <p:cNvSpPr/>
            <p:nvPr/>
          </p:nvSpPr>
          <p:spPr>
            <a:xfrm>
              <a:off x="5930275" y="2763977"/>
              <a:ext cx="379287" cy="378976"/>
            </a:xfrm>
            <a:custGeom>
              <a:rect b="b" l="l" r="r" t="t"/>
              <a:pathLst>
                <a:path extrusionOk="0" h="15289" w="15300">
                  <a:moveTo>
                    <a:pt x="7644" y="1"/>
                  </a:moveTo>
                  <a:cubicBezTo>
                    <a:pt x="3429" y="1"/>
                    <a:pt x="0" y="3418"/>
                    <a:pt x="0" y="7644"/>
                  </a:cubicBezTo>
                  <a:cubicBezTo>
                    <a:pt x="0" y="11871"/>
                    <a:pt x="3429" y="15288"/>
                    <a:pt x="7644" y="15288"/>
                  </a:cubicBezTo>
                  <a:cubicBezTo>
                    <a:pt x="11871" y="15288"/>
                    <a:pt x="15300" y="11871"/>
                    <a:pt x="15300" y="7644"/>
                  </a:cubicBezTo>
                  <a:cubicBezTo>
                    <a:pt x="15300" y="3418"/>
                    <a:pt x="11871" y="1"/>
                    <a:pt x="76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300">
                  <a:solidFill>
                    <a:schemeClr val="accent1"/>
                  </a:solidFill>
                  <a:latin typeface="Bebas Neue"/>
                  <a:ea typeface="Bebas Neue"/>
                  <a:cs typeface="Bebas Neue"/>
                  <a:sym typeface="Bebas Neue"/>
                </a:rPr>
                <a:t>A</a:t>
              </a:r>
              <a:endParaRPr sz="2300">
                <a:solidFill>
                  <a:schemeClr val="accent1"/>
                </a:solidFill>
                <a:latin typeface="Bebas Neue"/>
                <a:ea typeface="Bebas Neue"/>
                <a:cs typeface="Bebas Neue"/>
                <a:sym typeface="Bebas Neue"/>
              </a:endParaRPr>
            </a:p>
          </p:txBody>
        </p:sp>
        <p:sp>
          <p:nvSpPr>
            <p:cNvPr id="176" name="Google Shape;176;p15"/>
            <p:cNvSpPr/>
            <p:nvPr/>
          </p:nvSpPr>
          <p:spPr>
            <a:xfrm>
              <a:off x="3864418" y="1914568"/>
              <a:ext cx="1553713" cy="1553854"/>
            </a:xfrm>
            <a:custGeom>
              <a:rect b="b" l="l" r="r" t="t"/>
              <a:pathLst>
                <a:path extrusionOk="0" h="62687" w="62675">
                  <a:moveTo>
                    <a:pt x="62675" y="31350"/>
                  </a:moveTo>
                  <a:cubicBezTo>
                    <a:pt x="62675" y="48649"/>
                    <a:pt x="48649" y="62687"/>
                    <a:pt x="31338" y="62687"/>
                  </a:cubicBezTo>
                  <a:cubicBezTo>
                    <a:pt x="14026" y="62687"/>
                    <a:pt x="1" y="48649"/>
                    <a:pt x="1" y="31350"/>
                  </a:cubicBezTo>
                  <a:cubicBezTo>
                    <a:pt x="1" y="14038"/>
                    <a:pt x="14026" y="0"/>
                    <a:pt x="31338" y="0"/>
                  </a:cubicBezTo>
                  <a:cubicBezTo>
                    <a:pt x="48649" y="0"/>
                    <a:pt x="62675" y="14038"/>
                    <a:pt x="62675" y="31350"/>
                  </a:cubicBezTo>
                  <a:close/>
                </a:path>
              </a:pathLst>
            </a:custGeom>
            <a:solidFill>
              <a:srgbClr val="FFFFFF"/>
            </a:solidFill>
            <a:ln cap="flat" cmpd="sng" w="152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t/>
              </a:r>
              <a:endParaRPr>
                <a:solidFill>
                  <a:srgbClr val="000000"/>
                </a:solidFill>
              </a:endParaRPr>
            </a:p>
          </p:txBody>
        </p:sp>
        <p:grpSp>
          <p:nvGrpSpPr>
            <p:cNvPr id="177" name="Google Shape;177;p15"/>
            <p:cNvGrpSpPr/>
            <p:nvPr/>
          </p:nvGrpSpPr>
          <p:grpSpPr>
            <a:xfrm flipH="1">
              <a:off x="4308061" y="2080930"/>
              <a:ext cx="666426" cy="1221131"/>
              <a:chOff x="4306854" y="2013498"/>
              <a:chExt cx="666426" cy="1221131"/>
            </a:xfrm>
          </p:grpSpPr>
          <p:sp>
            <p:nvSpPr>
              <p:cNvPr id="178" name="Google Shape;178;p15"/>
              <p:cNvSpPr/>
              <p:nvPr/>
            </p:nvSpPr>
            <p:spPr>
              <a:xfrm flipH="1">
                <a:off x="4306854" y="2013498"/>
                <a:ext cx="666426" cy="1221131"/>
              </a:xfrm>
              <a:custGeom>
                <a:rect b="b" l="l" r="r" t="t"/>
                <a:pathLst>
                  <a:path extrusionOk="0" h="74154" w="40463">
                    <a:moveTo>
                      <a:pt x="3369" y="1"/>
                    </a:moveTo>
                    <a:cubicBezTo>
                      <a:pt x="1668" y="1"/>
                      <a:pt x="267" y="1368"/>
                      <a:pt x="267" y="3103"/>
                    </a:cubicBezTo>
                    <a:lnTo>
                      <a:pt x="34" y="70918"/>
                    </a:lnTo>
                    <a:cubicBezTo>
                      <a:pt x="0" y="72653"/>
                      <a:pt x="1401" y="74054"/>
                      <a:pt x="3136" y="74054"/>
                    </a:cubicBezTo>
                    <a:lnTo>
                      <a:pt x="37093" y="74154"/>
                    </a:lnTo>
                    <a:cubicBezTo>
                      <a:pt x="38795" y="74154"/>
                      <a:pt x="40196" y="72786"/>
                      <a:pt x="40229" y="71051"/>
                    </a:cubicBezTo>
                    <a:lnTo>
                      <a:pt x="40462" y="3236"/>
                    </a:lnTo>
                    <a:cubicBezTo>
                      <a:pt x="40462" y="1502"/>
                      <a:pt x="39061" y="101"/>
                      <a:pt x="37327" y="101"/>
                    </a:cubicBezTo>
                    <a:lnTo>
                      <a:pt x="33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a:off x="4307397" y="2114587"/>
                <a:ext cx="665339" cy="920105"/>
              </a:xfrm>
              <a:custGeom>
                <a:rect b="b" l="l" r="r" t="t"/>
                <a:pathLst>
                  <a:path extrusionOk="0" h="55874" w="40397">
                    <a:moveTo>
                      <a:pt x="201" y="0"/>
                    </a:moveTo>
                    <a:lnTo>
                      <a:pt x="1" y="55740"/>
                    </a:lnTo>
                    <a:lnTo>
                      <a:pt x="40196" y="55874"/>
                    </a:lnTo>
                    <a:lnTo>
                      <a:pt x="40396" y="134"/>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 name="Google Shape;180;p15"/>
              <p:cNvGrpSpPr/>
              <p:nvPr/>
            </p:nvGrpSpPr>
            <p:grpSpPr>
              <a:xfrm>
                <a:off x="4397201" y="2357355"/>
                <a:ext cx="481830" cy="434568"/>
                <a:chOff x="4368926" y="2349391"/>
                <a:chExt cx="481830" cy="434568"/>
              </a:xfrm>
            </p:grpSpPr>
            <p:sp>
              <p:nvSpPr>
                <p:cNvPr id="181" name="Google Shape;181;p15"/>
                <p:cNvSpPr/>
                <p:nvPr/>
              </p:nvSpPr>
              <p:spPr>
                <a:xfrm>
                  <a:off x="4368926" y="2349391"/>
                  <a:ext cx="481830" cy="346081"/>
                </a:xfrm>
                <a:custGeom>
                  <a:rect b="b" l="l" r="r" t="t"/>
                  <a:pathLst>
                    <a:path extrusionOk="0" h="21016" w="29255">
                      <a:moveTo>
                        <a:pt x="27387" y="7639"/>
                      </a:moveTo>
                      <a:lnTo>
                        <a:pt x="24385" y="19415"/>
                      </a:lnTo>
                      <a:lnTo>
                        <a:pt x="8173" y="19415"/>
                      </a:lnTo>
                      <a:lnTo>
                        <a:pt x="6505" y="7639"/>
                      </a:lnTo>
                      <a:close/>
                      <a:moveTo>
                        <a:pt x="2903" y="1"/>
                      </a:moveTo>
                      <a:cubicBezTo>
                        <a:pt x="1302" y="1"/>
                        <a:pt x="1" y="1302"/>
                        <a:pt x="1" y="2869"/>
                      </a:cubicBezTo>
                      <a:lnTo>
                        <a:pt x="1" y="4737"/>
                      </a:lnTo>
                      <a:cubicBezTo>
                        <a:pt x="1" y="5171"/>
                        <a:pt x="368" y="5538"/>
                        <a:pt x="801" y="5538"/>
                      </a:cubicBezTo>
                      <a:cubicBezTo>
                        <a:pt x="1268" y="5538"/>
                        <a:pt x="1602" y="5171"/>
                        <a:pt x="1602" y="4737"/>
                      </a:cubicBezTo>
                      <a:lnTo>
                        <a:pt x="1602" y="2869"/>
                      </a:lnTo>
                      <a:cubicBezTo>
                        <a:pt x="1602" y="2169"/>
                        <a:pt x="2202" y="1602"/>
                        <a:pt x="2903" y="1602"/>
                      </a:cubicBezTo>
                      <a:cubicBezTo>
                        <a:pt x="3503" y="1602"/>
                        <a:pt x="4070" y="2069"/>
                        <a:pt x="4170" y="2703"/>
                      </a:cubicBezTo>
                      <a:lnTo>
                        <a:pt x="6672" y="20315"/>
                      </a:lnTo>
                      <a:cubicBezTo>
                        <a:pt x="6739" y="20715"/>
                        <a:pt x="7072" y="21016"/>
                        <a:pt x="7473" y="21016"/>
                      </a:cubicBezTo>
                      <a:lnTo>
                        <a:pt x="25018" y="21016"/>
                      </a:lnTo>
                      <a:cubicBezTo>
                        <a:pt x="25385" y="21016"/>
                        <a:pt x="25686" y="20749"/>
                        <a:pt x="25786" y="20382"/>
                      </a:cubicBezTo>
                      <a:lnTo>
                        <a:pt x="29188" y="7039"/>
                      </a:lnTo>
                      <a:cubicBezTo>
                        <a:pt x="29255" y="6805"/>
                        <a:pt x="29188" y="6539"/>
                        <a:pt x="29055" y="6338"/>
                      </a:cubicBezTo>
                      <a:cubicBezTo>
                        <a:pt x="28888" y="6138"/>
                        <a:pt x="28654" y="6038"/>
                        <a:pt x="28421" y="6038"/>
                      </a:cubicBezTo>
                      <a:lnTo>
                        <a:pt x="6272" y="6038"/>
                      </a:lnTo>
                      <a:lnTo>
                        <a:pt x="5738" y="2469"/>
                      </a:lnTo>
                      <a:cubicBezTo>
                        <a:pt x="5538" y="1068"/>
                        <a:pt x="4304" y="1"/>
                        <a:pt x="29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5"/>
                <p:cNvSpPr/>
                <p:nvPr/>
              </p:nvSpPr>
              <p:spPr>
                <a:xfrm>
                  <a:off x="4557365" y="2451534"/>
                  <a:ext cx="51106" cy="243950"/>
                </a:xfrm>
                <a:custGeom>
                  <a:rect b="b" l="l" r="r" t="t"/>
                  <a:pathLst>
                    <a:path extrusionOk="0" h="14814" w="3103">
                      <a:moveTo>
                        <a:pt x="798" y="1"/>
                      </a:moveTo>
                      <a:cubicBezTo>
                        <a:pt x="777" y="1"/>
                        <a:pt x="756" y="2"/>
                        <a:pt x="734" y="3"/>
                      </a:cubicBezTo>
                      <a:cubicBezTo>
                        <a:pt x="300" y="70"/>
                        <a:pt x="0" y="470"/>
                        <a:pt x="33" y="904"/>
                      </a:cubicBezTo>
                      <a:lnTo>
                        <a:pt x="1468" y="14080"/>
                      </a:lnTo>
                      <a:cubicBezTo>
                        <a:pt x="1501" y="14513"/>
                        <a:pt x="1868" y="14814"/>
                        <a:pt x="2268" y="14814"/>
                      </a:cubicBezTo>
                      <a:lnTo>
                        <a:pt x="2368" y="14814"/>
                      </a:lnTo>
                      <a:cubicBezTo>
                        <a:pt x="2802" y="14747"/>
                        <a:pt x="3102" y="14347"/>
                        <a:pt x="3069" y="13913"/>
                      </a:cubicBezTo>
                      <a:lnTo>
                        <a:pt x="1635" y="737"/>
                      </a:lnTo>
                      <a:cubicBezTo>
                        <a:pt x="1603" y="323"/>
                        <a:pt x="1237" y="1"/>
                        <a:pt x="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5"/>
                <p:cNvSpPr/>
                <p:nvPr/>
              </p:nvSpPr>
              <p:spPr>
                <a:xfrm>
                  <a:off x="4678215" y="2451534"/>
                  <a:ext cx="48372" cy="243950"/>
                </a:xfrm>
                <a:custGeom>
                  <a:rect b="b" l="l" r="r" t="t"/>
                  <a:pathLst>
                    <a:path extrusionOk="0" h="14814" w="2937">
                      <a:moveTo>
                        <a:pt x="2109" y="1"/>
                      </a:moveTo>
                      <a:cubicBezTo>
                        <a:pt x="1699" y="1"/>
                        <a:pt x="1333" y="323"/>
                        <a:pt x="1302" y="737"/>
                      </a:cubicBezTo>
                      <a:lnTo>
                        <a:pt x="34" y="13913"/>
                      </a:lnTo>
                      <a:cubicBezTo>
                        <a:pt x="1" y="14380"/>
                        <a:pt x="334" y="14747"/>
                        <a:pt x="768" y="14814"/>
                      </a:cubicBezTo>
                      <a:lnTo>
                        <a:pt x="835" y="14814"/>
                      </a:lnTo>
                      <a:cubicBezTo>
                        <a:pt x="1235" y="14814"/>
                        <a:pt x="1602" y="14480"/>
                        <a:pt x="1635" y="14080"/>
                      </a:cubicBezTo>
                      <a:lnTo>
                        <a:pt x="2903" y="904"/>
                      </a:lnTo>
                      <a:cubicBezTo>
                        <a:pt x="2936" y="437"/>
                        <a:pt x="2603" y="70"/>
                        <a:pt x="2169" y="3"/>
                      </a:cubicBezTo>
                      <a:cubicBezTo>
                        <a:pt x="2149" y="2"/>
                        <a:pt x="2129" y="1"/>
                        <a:pt x="21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
                <p:cNvSpPr/>
                <p:nvPr/>
              </p:nvSpPr>
              <p:spPr>
                <a:xfrm>
                  <a:off x="4470556" y="2522451"/>
                  <a:ext cx="349428" cy="26381"/>
                </a:xfrm>
                <a:custGeom>
                  <a:rect b="b" l="l" r="r" t="t"/>
                  <a:pathLst>
                    <a:path extrusionOk="0" h="1602" w="21216">
                      <a:moveTo>
                        <a:pt x="801" y="0"/>
                      </a:moveTo>
                      <a:cubicBezTo>
                        <a:pt x="334" y="0"/>
                        <a:pt x="1" y="367"/>
                        <a:pt x="1" y="801"/>
                      </a:cubicBezTo>
                      <a:cubicBezTo>
                        <a:pt x="1" y="1268"/>
                        <a:pt x="334" y="1601"/>
                        <a:pt x="801" y="1601"/>
                      </a:cubicBezTo>
                      <a:lnTo>
                        <a:pt x="20415" y="1601"/>
                      </a:lnTo>
                      <a:cubicBezTo>
                        <a:pt x="20849" y="1601"/>
                        <a:pt x="21216" y="1268"/>
                        <a:pt x="21216" y="801"/>
                      </a:cubicBezTo>
                      <a:cubicBezTo>
                        <a:pt x="21216" y="367"/>
                        <a:pt x="20849" y="0"/>
                        <a:pt x="204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5"/>
                <p:cNvSpPr/>
                <p:nvPr/>
              </p:nvSpPr>
              <p:spPr>
                <a:xfrm>
                  <a:off x="4479351" y="2593863"/>
                  <a:ext cx="331854" cy="26381"/>
                </a:xfrm>
                <a:custGeom>
                  <a:rect b="b" l="l" r="r" t="t"/>
                  <a:pathLst>
                    <a:path extrusionOk="0" h="1602" w="20149">
                      <a:moveTo>
                        <a:pt x="801" y="1"/>
                      </a:moveTo>
                      <a:cubicBezTo>
                        <a:pt x="367" y="1"/>
                        <a:pt x="0" y="334"/>
                        <a:pt x="0" y="801"/>
                      </a:cubicBezTo>
                      <a:cubicBezTo>
                        <a:pt x="0" y="1235"/>
                        <a:pt x="367" y="1602"/>
                        <a:pt x="801" y="1602"/>
                      </a:cubicBezTo>
                      <a:lnTo>
                        <a:pt x="19348" y="1602"/>
                      </a:lnTo>
                      <a:cubicBezTo>
                        <a:pt x="19781" y="1602"/>
                        <a:pt x="20148" y="1235"/>
                        <a:pt x="20148" y="801"/>
                      </a:cubicBezTo>
                      <a:cubicBezTo>
                        <a:pt x="20148" y="334"/>
                        <a:pt x="19781" y="1"/>
                        <a:pt x="193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5"/>
                <p:cNvSpPr/>
                <p:nvPr/>
              </p:nvSpPr>
              <p:spPr>
                <a:xfrm>
                  <a:off x="4528247" y="2708687"/>
                  <a:ext cx="75284" cy="75273"/>
                </a:xfrm>
                <a:custGeom>
                  <a:rect b="b" l="l" r="r" t="t"/>
                  <a:pathLst>
                    <a:path extrusionOk="0" h="4571" w="4571">
                      <a:moveTo>
                        <a:pt x="2302" y="1601"/>
                      </a:moveTo>
                      <a:cubicBezTo>
                        <a:pt x="2669" y="1601"/>
                        <a:pt x="2969" y="1902"/>
                        <a:pt x="2969" y="2269"/>
                      </a:cubicBezTo>
                      <a:cubicBezTo>
                        <a:pt x="2969" y="2635"/>
                        <a:pt x="2669" y="2936"/>
                        <a:pt x="2302" y="2936"/>
                      </a:cubicBezTo>
                      <a:cubicBezTo>
                        <a:pt x="1935" y="2936"/>
                        <a:pt x="1635" y="2635"/>
                        <a:pt x="1635" y="2269"/>
                      </a:cubicBezTo>
                      <a:cubicBezTo>
                        <a:pt x="1635" y="1902"/>
                        <a:pt x="1935" y="1601"/>
                        <a:pt x="2302" y="1601"/>
                      </a:cubicBezTo>
                      <a:close/>
                      <a:moveTo>
                        <a:pt x="2302" y="0"/>
                      </a:moveTo>
                      <a:cubicBezTo>
                        <a:pt x="1034" y="0"/>
                        <a:pt x="0" y="1034"/>
                        <a:pt x="0" y="2269"/>
                      </a:cubicBezTo>
                      <a:cubicBezTo>
                        <a:pt x="0" y="3536"/>
                        <a:pt x="1034" y="4570"/>
                        <a:pt x="2302" y="4570"/>
                      </a:cubicBezTo>
                      <a:cubicBezTo>
                        <a:pt x="3536" y="4570"/>
                        <a:pt x="4570" y="3536"/>
                        <a:pt x="4570" y="2269"/>
                      </a:cubicBezTo>
                      <a:cubicBezTo>
                        <a:pt x="4570" y="1034"/>
                        <a:pt x="3536" y="0"/>
                        <a:pt x="2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a:off x="4680965" y="2708687"/>
                  <a:ext cx="75284" cy="75273"/>
                </a:xfrm>
                <a:custGeom>
                  <a:rect b="b" l="l" r="r" t="t"/>
                  <a:pathLst>
                    <a:path extrusionOk="0" h="4571" w="4571">
                      <a:moveTo>
                        <a:pt x="2269" y="1601"/>
                      </a:moveTo>
                      <a:cubicBezTo>
                        <a:pt x="2636" y="1601"/>
                        <a:pt x="2936" y="1902"/>
                        <a:pt x="2936" y="2269"/>
                      </a:cubicBezTo>
                      <a:cubicBezTo>
                        <a:pt x="2936" y="2635"/>
                        <a:pt x="2636" y="2936"/>
                        <a:pt x="2269" y="2936"/>
                      </a:cubicBezTo>
                      <a:cubicBezTo>
                        <a:pt x="1902" y="2936"/>
                        <a:pt x="1602" y="2635"/>
                        <a:pt x="1602" y="2269"/>
                      </a:cubicBezTo>
                      <a:cubicBezTo>
                        <a:pt x="1602" y="1902"/>
                        <a:pt x="1902" y="1601"/>
                        <a:pt x="2269" y="1601"/>
                      </a:cubicBezTo>
                      <a:close/>
                      <a:moveTo>
                        <a:pt x="2269" y="0"/>
                      </a:moveTo>
                      <a:cubicBezTo>
                        <a:pt x="1035" y="0"/>
                        <a:pt x="0" y="1034"/>
                        <a:pt x="0" y="2269"/>
                      </a:cubicBezTo>
                      <a:cubicBezTo>
                        <a:pt x="0" y="3536"/>
                        <a:pt x="1035" y="4570"/>
                        <a:pt x="2269" y="4570"/>
                      </a:cubicBezTo>
                      <a:cubicBezTo>
                        <a:pt x="3536" y="4570"/>
                        <a:pt x="4570" y="3536"/>
                        <a:pt x="4537" y="2269"/>
                      </a:cubicBezTo>
                      <a:cubicBezTo>
                        <a:pt x="4537" y="1034"/>
                        <a:pt x="3536" y="0"/>
                        <a:pt x="2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15"/>
              <p:cNvSpPr/>
              <p:nvPr/>
            </p:nvSpPr>
            <p:spPr>
              <a:xfrm>
                <a:off x="4554054" y="2055808"/>
                <a:ext cx="181318" cy="14837"/>
              </a:xfrm>
              <a:custGeom>
                <a:rect b="b" l="l" r="r" t="t"/>
                <a:pathLst>
                  <a:path extrusionOk="0" h="901" w="11009">
                    <a:moveTo>
                      <a:pt x="401" y="0"/>
                    </a:moveTo>
                    <a:cubicBezTo>
                      <a:pt x="168" y="0"/>
                      <a:pt x="1" y="200"/>
                      <a:pt x="1" y="434"/>
                    </a:cubicBezTo>
                    <a:cubicBezTo>
                      <a:pt x="1" y="667"/>
                      <a:pt x="168" y="867"/>
                      <a:pt x="401" y="867"/>
                    </a:cubicBezTo>
                    <a:lnTo>
                      <a:pt x="10575" y="901"/>
                    </a:lnTo>
                    <a:cubicBezTo>
                      <a:pt x="10809" y="901"/>
                      <a:pt x="11009" y="701"/>
                      <a:pt x="11009" y="467"/>
                    </a:cubicBezTo>
                    <a:cubicBezTo>
                      <a:pt x="11009" y="234"/>
                      <a:pt x="10809" y="67"/>
                      <a:pt x="10575" y="33"/>
                    </a:cubicBezTo>
                    <a:lnTo>
                      <a:pt x="4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5"/>
              <p:cNvSpPr/>
              <p:nvPr/>
            </p:nvSpPr>
            <p:spPr>
              <a:xfrm>
                <a:off x="4572187" y="3068277"/>
                <a:ext cx="131875" cy="131328"/>
              </a:xfrm>
              <a:custGeom>
                <a:rect b="b" l="l" r="r" t="t"/>
                <a:pathLst>
                  <a:path extrusionOk="0" h="7975" w="8007">
                    <a:moveTo>
                      <a:pt x="3977" y="1"/>
                    </a:moveTo>
                    <a:cubicBezTo>
                      <a:pt x="1803" y="1"/>
                      <a:pt x="34" y="1789"/>
                      <a:pt x="1" y="3971"/>
                    </a:cubicBezTo>
                    <a:cubicBezTo>
                      <a:pt x="1" y="6173"/>
                      <a:pt x="1802" y="7974"/>
                      <a:pt x="4004" y="7974"/>
                    </a:cubicBezTo>
                    <a:cubicBezTo>
                      <a:pt x="4024" y="7974"/>
                      <a:pt x="4044" y="7974"/>
                      <a:pt x="4064" y="7974"/>
                    </a:cubicBezTo>
                    <a:cubicBezTo>
                      <a:pt x="6238" y="7974"/>
                      <a:pt x="8006" y="6186"/>
                      <a:pt x="8006" y="4004"/>
                    </a:cubicBezTo>
                    <a:cubicBezTo>
                      <a:pt x="8006" y="1803"/>
                      <a:pt x="6239" y="1"/>
                      <a:pt x="4037" y="1"/>
                    </a:cubicBezTo>
                    <a:cubicBezTo>
                      <a:pt x="4017" y="1"/>
                      <a:pt x="3997" y="1"/>
                      <a:pt x="3977" y="1"/>
                    </a:cubicBezTo>
                    <a:close/>
                  </a:path>
                </a:pathLst>
              </a:custGeom>
              <a:solidFill>
                <a:srgbClr val="C9D6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5"/>
              <p:cNvSpPr/>
              <p:nvPr/>
            </p:nvSpPr>
            <p:spPr>
              <a:xfrm>
                <a:off x="4572187" y="3068277"/>
                <a:ext cx="131875" cy="131328"/>
              </a:xfrm>
              <a:custGeom>
                <a:rect b="b" l="l" r="r" t="t"/>
                <a:pathLst>
                  <a:path extrusionOk="0" h="7975" w="8007">
                    <a:moveTo>
                      <a:pt x="3977" y="1"/>
                    </a:moveTo>
                    <a:cubicBezTo>
                      <a:pt x="1803" y="1"/>
                      <a:pt x="34" y="1789"/>
                      <a:pt x="1" y="3971"/>
                    </a:cubicBezTo>
                    <a:cubicBezTo>
                      <a:pt x="1" y="6173"/>
                      <a:pt x="1802" y="7974"/>
                      <a:pt x="4004" y="7974"/>
                    </a:cubicBezTo>
                    <a:cubicBezTo>
                      <a:pt x="4024" y="7974"/>
                      <a:pt x="4044" y="7974"/>
                      <a:pt x="4064" y="7974"/>
                    </a:cubicBezTo>
                    <a:cubicBezTo>
                      <a:pt x="6238" y="7974"/>
                      <a:pt x="8006" y="6186"/>
                      <a:pt x="8006" y="4004"/>
                    </a:cubicBezTo>
                    <a:cubicBezTo>
                      <a:pt x="8006" y="1803"/>
                      <a:pt x="6239" y="1"/>
                      <a:pt x="4037" y="1"/>
                    </a:cubicBezTo>
                    <a:cubicBezTo>
                      <a:pt x="4017" y="1"/>
                      <a:pt x="3997" y="1"/>
                      <a:pt x="39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
              <p:cNvSpPr/>
              <p:nvPr/>
            </p:nvSpPr>
            <p:spPr>
              <a:xfrm>
                <a:off x="4588672" y="3084220"/>
                <a:ext cx="99462" cy="98904"/>
              </a:xfrm>
              <a:custGeom>
                <a:rect b="b" l="l" r="r" t="t"/>
                <a:pathLst>
                  <a:path extrusionOk="0" h="6006" w="6039">
                    <a:moveTo>
                      <a:pt x="3036" y="1"/>
                    </a:moveTo>
                    <a:cubicBezTo>
                      <a:pt x="1368" y="1"/>
                      <a:pt x="0" y="1335"/>
                      <a:pt x="0" y="3003"/>
                    </a:cubicBezTo>
                    <a:cubicBezTo>
                      <a:pt x="0" y="4671"/>
                      <a:pt x="1335" y="6005"/>
                      <a:pt x="3003" y="6005"/>
                    </a:cubicBezTo>
                    <a:cubicBezTo>
                      <a:pt x="3023" y="6006"/>
                      <a:pt x="3043" y="6006"/>
                      <a:pt x="3064" y="6006"/>
                    </a:cubicBezTo>
                    <a:cubicBezTo>
                      <a:pt x="4703" y="6006"/>
                      <a:pt x="6005" y="4684"/>
                      <a:pt x="6005" y="3036"/>
                    </a:cubicBezTo>
                    <a:cubicBezTo>
                      <a:pt x="6038" y="1368"/>
                      <a:pt x="4670" y="34"/>
                      <a:pt x="3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2" name="Google Shape;192;p15"/>
          <p:cNvSpPr txBox="1"/>
          <p:nvPr/>
        </p:nvSpPr>
        <p:spPr>
          <a:xfrm>
            <a:off x="6720550" y="3552350"/>
            <a:ext cx="2169600" cy="10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Roboto"/>
                <a:ea typeface="Roboto"/>
                <a:cs typeface="Roboto"/>
                <a:sym typeface="Roboto"/>
              </a:rPr>
              <a:t>Consumers have more time to browse online, and are driven (more than ever) to shift to e-commerce </a:t>
            </a:r>
            <a:endParaRPr sz="1300">
              <a:solidFill>
                <a:schemeClr val="dk1"/>
              </a:solidFill>
              <a:latin typeface="Roboto"/>
              <a:ea typeface="Roboto"/>
              <a:cs typeface="Roboto"/>
              <a:sym typeface="Roboto"/>
            </a:endParaRPr>
          </a:p>
        </p:txBody>
      </p:sp>
      <p:sp>
        <p:nvSpPr>
          <p:cNvPr id="193" name="Google Shape;193;p15"/>
          <p:cNvSpPr/>
          <p:nvPr/>
        </p:nvSpPr>
        <p:spPr>
          <a:xfrm>
            <a:off x="7728850" y="3231350"/>
            <a:ext cx="153000" cy="321000"/>
          </a:xfrm>
          <a:prstGeom prst="downArrow">
            <a:avLst>
              <a:gd fmla="val 50000" name="adj1"/>
              <a:gd fmla="val 50000" name="adj2"/>
            </a:avLst>
          </a:prstGeom>
          <a:solidFill>
            <a:srgbClr val="A9AE4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5"/>
          <p:cNvSpPr txBox="1"/>
          <p:nvPr/>
        </p:nvSpPr>
        <p:spPr>
          <a:xfrm>
            <a:off x="8346200" y="483097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Liu Jia Yang</a:t>
            </a:r>
            <a:endParaRPr sz="1000">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42"/>
          <p:cNvSpPr txBox="1"/>
          <p:nvPr>
            <p:ph type="title"/>
          </p:nvPr>
        </p:nvSpPr>
        <p:spPr>
          <a:xfrm>
            <a:off x="2514575" y="108650"/>
            <a:ext cx="4114800" cy="8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Model evaluation</a:t>
            </a:r>
            <a:endParaRPr/>
          </a:p>
        </p:txBody>
      </p:sp>
      <p:graphicFrame>
        <p:nvGraphicFramePr>
          <p:cNvPr id="621" name="Google Shape;621;p42"/>
          <p:cNvGraphicFramePr/>
          <p:nvPr/>
        </p:nvGraphicFramePr>
        <p:xfrm>
          <a:off x="952475" y="1320500"/>
          <a:ext cx="3000000" cy="3000000"/>
        </p:xfrm>
        <a:graphic>
          <a:graphicData uri="http://schemas.openxmlformats.org/drawingml/2006/table">
            <a:tbl>
              <a:tblPr>
                <a:noFill/>
                <a:tableStyleId>{BB827E12-C9A3-4FEE-AA56-2A621AFCFACA}</a:tableStyleId>
              </a:tblPr>
              <a:tblGrid>
                <a:gridCol w="1809750"/>
                <a:gridCol w="1809750"/>
                <a:gridCol w="1809750"/>
                <a:gridCol w="1809750"/>
              </a:tblGrid>
              <a:tr h="38100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n"/>
                        <a:t>AIC</a:t>
                      </a:r>
                      <a:endParaRPr/>
                    </a:p>
                  </a:txBody>
                  <a:tcPr marT="91425" marB="91425" marR="91425" marL="91425"/>
                </a:tc>
                <a:tc>
                  <a:txBody>
                    <a:bodyPr/>
                    <a:lstStyle/>
                    <a:p>
                      <a:pPr indent="0" lvl="0" marL="0" rtl="0" algn="ctr">
                        <a:spcBef>
                          <a:spcPts val="0"/>
                        </a:spcBef>
                        <a:spcAft>
                          <a:spcPts val="0"/>
                        </a:spcAft>
                        <a:buNone/>
                      </a:pPr>
                      <a:r>
                        <a:rPr lang="en"/>
                        <a:t>RMSE</a:t>
                      </a:r>
                      <a:endParaRPr/>
                    </a:p>
                  </a:txBody>
                  <a:tcPr marT="91425" marB="91425" marR="91425" marL="91425"/>
                </a:tc>
                <a:tc>
                  <a:txBody>
                    <a:bodyPr/>
                    <a:lstStyle/>
                    <a:p>
                      <a:pPr indent="0" lvl="0" marL="0" rtl="0" algn="ctr">
                        <a:spcBef>
                          <a:spcPts val="0"/>
                        </a:spcBef>
                        <a:spcAft>
                          <a:spcPts val="0"/>
                        </a:spcAft>
                        <a:buNone/>
                      </a:pPr>
                      <a:r>
                        <a:rPr lang="en"/>
                        <a:t>MAE</a:t>
                      </a:r>
                      <a:endParaRPr/>
                    </a:p>
                  </a:txBody>
                  <a:tcPr marT="91425" marB="91425" marR="91425" marL="91425"/>
                </a:tc>
              </a:tr>
              <a:tr h="381000">
                <a:tc>
                  <a:txBody>
                    <a:bodyPr/>
                    <a:lstStyle/>
                    <a:p>
                      <a:pPr indent="0" lvl="0" marL="0" rtl="0" algn="ctr">
                        <a:spcBef>
                          <a:spcPts val="0"/>
                        </a:spcBef>
                        <a:spcAft>
                          <a:spcPts val="0"/>
                        </a:spcAft>
                        <a:buNone/>
                      </a:pPr>
                      <a:r>
                        <a:rPr lang="en"/>
                        <a:t>Simple Exponential Smoothing</a:t>
                      </a:r>
                      <a:endParaRPr/>
                    </a:p>
                  </a:txBody>
                  <a:tcPr marT="91425" marB="91425" marR="91425" marL="91425"/>
                </a:tc>
                <a:tc>
                  <a:txBody>
                    <a:bodyPr/>
                    <a:lstStyle/>
                    <a:p>
                      <a:pPr indent="0" lvl="0" marL="0" rtl="0" algn="ctr">
                        <a:spcBef>
                          <a:spcPts val="0"/>
                        </a:spcBef>
                        <a:spcAft>
                          <a:spcPts val="0"/>
                        </a:spcAft>
                        <a:buNone/>
                      </a:pPr>
                      <a:r>
                        <a:rPr lang="en"/>
                        <a:t>1336</a:t>
                      </a:r>
                      <a:endParaRPr/>
                    </a:p>
                  </a:txBody>
                  <a:tcPr marT="91425" marB="91425" marR="91425" marL="91425"/>
                </a:tc>
                <a:tc>
                  <a:txBody>
                    <a:bodyPr/>
                    <a:lstStyle/>
                    <a:p>
                      <a:pPr indent="0" lvl="0" marL="0" rtl="0" algn="ctr">
                        <a:spcBef>
                          <a:spcPts val="0"/>
                        </a:spcBef>
                        <a:spcAft>
                          <a:spcPts val="0"/>
                        </a:spcAft>
                        <a:buNone/>
                      </a:pPr>
                      <a:r>
                        <a:rPr lang="en"/>
                        <a:t>39239</a:t>
                      </a:r>
                      <a:endParaRPr/>
                    </a:p>
                  </a:txBody>
                  <a:tcPr marT="91425" marB="91425" marR="91425" marL="91425"/>
                </a:tc>
                <a:tc>
                  <a:txBody>
                    <a:bodyPr/>
                    <a:lstStyle/>
                    <a:p>
                      <a:pPr indent="0" lvl="0" marL="0" rtl="0" algn="ctr">
                        <a:spcBef>
                          <a:spcPts val="0"/>
                        </a:spcBef>
                        <a:spcAft>
                          <a:spcPts val="0"/>
                        </a:spcAft>
                        <a:buNone/>
                      </a:pPr>
                      <a:r>
                        <a:rPr lang="en"/>
                        <a:t>30250</a:t>
                      </a:r>
                      <a:endParaRPr/>
                    </a:p>
                  </a:txBody>
                  <a:tcPr marT="91425" marB="91425" marR="91425" marL="91425"/>
                </a:tc>
              </a:tr>
              <a:tr h="381000">
                <a:tc>
                  <a:txBody>
                    <a:bodyPr/>
                    <a:lstStyle/>
                    <a:p>
                      <a:pPr indent="0" lvl="0" marL="0" rtl="0" algn="ctr">
                        <a:spcBef>
                          <a:spcPts val="0"/>
                        </a:spcBef>
                        <a:spcAft>
                          <a:spcPts val="0"/>
                        </a:spcAft>
                        <a:buNone/>
                      </a:pPr>
                      <a:r>
                        <a:rPr lang="en"/>
                        <a:t>Holt’s method</a:t>
                      </a:r>
                      <a:endParaRPr/>
                    </a:p>
                  </a:txBody>
                  <a:tcPr marT="91425" marB="91425" marR="91425" marL="91425"/>
                </a:tc>
                <a:tc>
                  <a:txBody>
                    <a:bodyPr/>
                    <a:lstStyle/>
                    <a:p>
                      <a:pPr indent="0" lvl="0" marL="0" rtl="0" algn="ctr">
                        <a:spcBef>
                          <a:spcPts val="0"/>
                        </a:spcBef>
                        <a:spcAft>
                          <a:spcPts val="0"/>
                        </a:spcAft>
                        <a:buNone/>
                      </a:pPr>
                      <a:r>
                        <a:rPr lang="en"/>
                        <a:t>1334</a:t>
                      </a:r>
                      <a:endParaRPr/>
                    </a:p>
                  </a:txBody>
                  <a:tcPr marT="91425" marB="91425" marR="91425" marL="91425"/>
                </a:tc>
                <a:tc>
                  <a:txBody>
                    <a:bodyPr/>
                    <a:lstStyle/>
                    <a:p>
                      <a:pPr indent="0" lvl="0" marL="0" rtl="0" algn="ctr">
                        <a:spcBef>
                          <a:spcPts val="0"/>
                        </a:spcBef>
                        <a:spcAft>
                          <a:spcPts val="0"/>
                        </a:spcAft>
                        <a:buNone/>
                      </a:pPr>
                      <a:r>
                        <a:rPr lang="en"/>
                        <a:t>37172</a:t>
                      </a:r>
                      <a:endParaRPr/>
                    </a:p>
                  </a:txBody>
                  <a:tcPr marT="91425" marB="91425" marR="91425" marL="91425"/>
                </a:tc>
                <a:tc>
                  <a:txBody>
                    <a:bodyPr/>
                    <a:lstStyle/>
                    <a:p>
                      <a:pPr indent="0" lvl="0" marL="0" rtl="0" algn="ctr">
                        <a:spcBef>
                          <a:spcPts val="0"/>
                        </a:spcBef>
                        <a:spcAft>
                          <a:spcPts val="0"/>
                        </a:spcAft>
                        <a:buNone/>
                      </a:pPr>
                      <a:r>
                        <a:rPr lang="en"/>
                        <a:t>29498</a:t>
                      </a:r>
                      <a:endParaRPr/>
                    </a:p>
                  </a:txBody>
                  <a:tcPr marT="91425" marB="91425" marR="91425" marL="91425"/>
                </a:tc>
              </a:tr>
              <a:tr h="381000">
                <a:tc>
                  <a:txBody>
                    <a:bodyPr/>
                    <a:lstStyle/>
                    <a:p>
                      <a:pPr indent="0" lvl="0" marL="0" rtl="0" algn="ctr">
                        <a:spcBef>
                          <a:spcPts val="0"/>
                        </a:spcBef>
                        <a:spcAft>
                          <a:spcPts val="0"/>
                        </a:spcAft>
                        <a:buNone/>
                      </a:pPr>
                      <a:r>
                        <a:rPr lang="en">
                          <a:solidFill>
                            <a:srgbClr val="CC0000"/>
                          </a:solidFill>
                        </a:rPr>
                        <a:t>Holt-Winter’s method</a:t>
                      </a:r>
                      <a:endParaRPr>
                        <a:solidFill>
                          <a:srgbClr val="CC0000"/>
                        </a:solidFill>
                      </a:endParaRPr>
                    </a:p>
                  </a:txBody>
                  <a:tcPr marT="91425" marB="91425" marR="91425" marL="91425"/>
                </a:tc>
                <a:tc>
                  <a:txBody>
                    <a:bodyPr/>
                    <a:lstStyle/>
                    <a:p>
                      <a:pPr indent="0" lvl="0" marL="0" rtl="0" algn="ctr">
                        <a:spcBef>
                          <a:spcPts val="0"/>
                        </a:spcBef>
                        <a:spcAft>
                          <a:spcPts val="0"/>
                        </a:spcAft>
                        <a:buNone/>
                      </a:pPr>
                      <a:r>
                        <a:rPr lang="en">
                          <a:solidFill>
                            <a:srgbClr val="CC0000"/>
                          </a:solidFill>
                        </a:rPr>
                        <a:t>1347</a:t>
                      </a:r>
                      <a:endParaRPr>
                        <a:solidFill>
                          <a:srgbClr val="CC0000"/>
                        </a:solidFill>
                      </a:endParaRPr>
                    </a:p>
                  </a:txBody>
                  <a:tcPr marT="91425" marB="91425" marR="91425" marL="91425"/>
                </a:tc>
                <a:tc>
                  <a:txBody>
                    <a:bodyPr/>
                    <a:lstStyle/>
                    <a:p>
                      <a:pPr indent="0" lvl="0" marL="0" rtl="0" algn="ctr">
                        <a:spcBef>
                          <a:spcPts val="0"/>
                        </a:spcBef>
                        <a:spcAft>
                          <a:spcPts val="0"/>
                        </a:spcAft>
                        <a:buNone/>
                      </a:pPr>
                      <a:r>
                        <a:rPr lang="en">
                          <a:solidFill>
                            <a:srgbClr val="CC0000"/>
                          </a:solidFill>
                        </a:rPr>
                        <a:t>38669</a:t>
                      </a:r>
                      <a:endParaRPr>
                        <a:solidFill>
                          <a:srgbClr val="CC0000"/>
                        </a:solidFill>
                      </a:endParaRPr>
                    </a:p>
                  </a:txBody>
                  <a:tcPr marT="91425" marB="91425" marR="91425" marL="91425"/>
                </a:tc>
                <a:tc>
                  <a:txBody>
                    <a:bodyPr/>
                    <a:lstStyle/>
                    <a:p>
                      <a:pPr indent="0" lvl="0" marL="0" rtl="0" algn="ctr">
                        <a:spcBef>
                          <a:spcPts val="0"/>
                        </a:spcBef>
                        <a:spcAft>
                          <a:spcPts val="0"/>
                        </a:spcAft>
                        <a:buNone/>
                      </a:pPr>
                      <a:r>
                        <a:rPr lang="en">
                          <a:solidFill>
                            <a:srgbClr val="CC0000"/>
                          </a:solidFill>
                        </a:rPr>
                        <a:t>31005</a:t>
                      </a:r>
                      <a:endParaRPr>
                        <a:solidFill>
                          <a:srgbClr val="CC0000"/>
                        </a:solidFill>
                      </a:endParaRPr>
                    </a:p>
                  </a:txBody>
                  <a:tcPr marT="91425" marB="91425" marR="91425" marL="91425"/>
                </a:tc>
              </a:tr>
              <a:tr h="381000">
                <a:tc>
                  <a:txBody>
                    <a:bodyPr/>
                    <a:lstStyle/>
                    <a:p>
                      <a:pPr indent="0" lvl="0" marL="0" rtl="0" algn="ctr">
                        <a:spcBef>
                          <a:spcPts val="0"/>
                        </a:spcBef>
                        <a:spcAft>
                          <a:spcPts val="0"/>
                        </a:spcAft>
                        <a:buNone/>
                      </a:pPr>
                      <a:r>
                        <a:rPr lang="en"/>
                        <a:t>Non-seasonal ARIMA</a:t>
                      </a:r>
                      <a:endParaRPr/>
                    </a:p>
                  </a:txBody>
                  <a:tcPr marT="91425" marB="91425" marR="91425" marL="91425"/>
                </a:tc>
                <a:tc>
                  <a:txBody>
                    <a:bodyPr/>
                    <a:lstStyle/>
                    <a:p>
                      <a:pPr indent="0" lvl="0" marL="0" rtl="0" algn="ctr">
                        <a:spcBef>
                          <a:spcPts val="0"/>
                        </a:spcBef>
                        <a:spcAft>
                          <a:spcPts val="0"/>
                        </a:spcAft>
                        <a:buNone/>
                      </a:pPr>
                      <a:r>
                        <a:rPr lang="en"/>
                        <a:t>1512</a:t>
                      </a:r>
                      <a:endParaRPr/>
                    </a:p>
                  </a:txBody>
                  <a:tcPr marT="91425" marB="91425" marR="91425" marL="91425"/>
                </a:tc>
                <a:tc>
                  <a:txBody>
                    <a:bodyPr/>
                    <a:lstStyle/>
                    <a:p>
                      <a:pPr indent="0" lvl="0" marL="0" rtl="0" algn="ctr">
                        <a:spcBef>
                          <a:spcPts val="0"/>
                        </a:spcBef>
                        <a:spcAft>
                          <a:spcPts val="0"/>
                        </a:spcAft>
                        <a:buNone/>
                      </a:pPr>
                      <a:r>
                        <a:rPr lang="en"/>
                        <a:t>40438</a:t>
                      </a:r>
                      <a:endParaRPr/>
                    </a:p>
                  </a:txBody>
                  <a:tcPr marT="91425" marB="91425" marR="91425" marL="91425"/>
                </a:tc>
                <a:tc>
                  <a:txBody>
                    <a:bodyPr/>
                    <a:lstStyle/>
                    <a:p>
                      <a:pPr indent="0" lvl="0" marL="0" rtl="0" algn="ctr">
                        <a:spcBef>
                          <a:spcPts val="0"/>
                        </a:spcBef>
                        <a:spcAft>
                          <a:spcPts val="0"/>
                        </a:spcAft>
                        <a:buNone/>
                      </a:pPr>
                      <a:r>
                        <a:rPr lang="en"/>
                        <a:t>31794</a:t>
                      </a:r>
                      <a:endParaRPr/>
                    </a:p>
                  </a:txBody>
                  <a:tcPr marT="91425" marB="91425" marR="91425" marL="91425"/>
                </a:tc>
              </a:tr>
              <a:tr h="381000">
                <a:tc>
                  <a:txBody>
                    <a:bodyPr/>
                    <a:lstStyle/>
                    <a:p>
                      <a:pPr indent="0" lvl="0" marL="0" rtl="0" algn="ctr">
                        <a:spcBef>
                          <a:spcPts val="0"/>
                        </a:spcBef>
                        <a:spcAft>
                          <a:spcPts val="0"/>
                        </a:spcAft>
                        <a:buNone/>
                      </a:pPr>
                      <a:r>
                        <a:rPr lang="en"/>
                        <a:t>Seasonal ARIMA</a:t>
                      </a:r>
                      <a:endParaRPr/>
                    </a:p>
                  </a:txBody>
                  <a:tcPr marT="91425" marB="91425" marR="91425" marL="91425"/>
                </a:tc>
                <a:tc>
                  <a:txBody>
                    <a:bodyPr/>
                    <a:lstStyle/>
                    <a:p>
                      <a:pPr indent="0" lvl="0" marL="0" rtl="0" algn="ctr">
                        <a:spcBef>
                          <a:spcPts val="0"/>
                        </a:spcBef>
                        <a:spcAft>
                          <a:spcPts val="0"/>
                        </a:spcAft>
                        <a:buNone/>
                      </a:pPr>
                      <a:r>
                        <a:rPr lang="en"/>
                        <a:t>1431</a:t>
                      </a:r>
                      <a:endParaRPr/>
                    </a:p>
                  </a:txBody>
                  <a:tcPr marT="91425" marB="91425" marR="91425" marL="91425"/>
                </a:tc>
                <a:tc>
                  <a:txBody>
                    <a:bodyPr/>
                    <a:lstStyle/>
                    <a:p>
                      <a:pPr indent="0" lvl="0" marL="0" rtl="0" algn="ctr">
                        <a:spcBef>
                          <a:spcPts val="0"/>
                        </a:spcBef>
                        <a:spcAft>
                          <a:spcPts val="0"/>
                        </a:spcAft>
                        <a:buNone/>
                      </a:pPr>
                      <a:r>
                        <a:rPr lang="en"/>
                        <a:t>91621</a:t>
                      </a:r>
                      <a:endParaRPr/>
                    </a:p>
                  </a:txBody>
                  <a:tcPr marT="91425" marB="91425" marR="91425" marL="91425"/>
                </a:tc>
                <a:tc>
                  <a:txBody>
                    <a:bodyPr/>
                    <a:lstStyle/>
                    <a:p>
                      <a:pPr indent="0" lvl="0" marL="0" rtl="0" algn="ctr">
                        <a:spcBef>
                          <a:spcPts val="0"/>
                        </a:spcBef>
                        <a:spcAft>
                          <a:spcPts val="0"/>
                        </a:spcAft>
                        <a:buNone/>
                      </a:pPr>
                      <a:r>
                        <a:rPr lang="en"/>
                        <a:t>86477</a:t>
                      </a:r>
                      <a:endParaRPr/>
                    </a:p>
                  </a:txBody>
                  <a:tcPr marT="91425" marB="91425" marR="91425" marL="91425"/>
                </a:tc>
              </a:tr>
            </a:tbl>
          </a:graphicData>
        </a:graphic>
      </p:graphicFrame>
      <p:sp>
        <p:nvSpPr>
          <p:cNvPr id="622" name="Google Shape;622;p42"/>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Joshua</a:t>
            </a:r>
            <a:endParaRPr sz="1000">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43"/>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Association Rules</a:t>
            </a:r>
            <a:endParaRPr/>
          </a:p>
        </p:txBody>
      </p:sp>
      <p:cxnSp>
        <p:nvCxnSpPr>
          <p:cNvPr id="628" name="Google Shape;628;p43"/>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629" name="Google Shape;629;p43"/>
          <p:cNvSpPr/>
          <p:nvPr/>
        </p:nvSpPr>
        <p:spPr>
          <a:xfrm>
            <a:off x="394750" y="42734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630" name="Google Shape;630;p43"/>
          <p:cNvSpPr/>
          <p:nvPr/>
        </p:nvSpPr>
        <p:spPr>
          <a:xfrm>
            <a:off x="7473050" y="4002650"/>
            <a:ext cx="1444500" cy="1078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Prediction Models</a:t>
            </a:r>
            <a:endParaRPr b="1">
              <a:solidFill>
                <a:srgbClr val="FFFFFF"/>
              </a:solidFill>
            </a:endParaRPr>
          </a:p>
        </p:txBody>
      </p:sp>
      <p:sp>
        <p:nvSpPr>
          <p:cNvPr id="631" name="Google Shape;631;p43"/>
          <p:cNvSpPr/>
          <p:nvPr/>
        </p:nvSpPr>
        <p:spPr>
          <a:xfrm>
            <a:off x="5728375" y="4273450"/>
            <a:ext cx="1444500" cy="5271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632" name="Google Shape;632;p43"/>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633" name="Google Shape;633;p43"/>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634" name="Google Shape;634;p43"/>
          <p:cNvCxnSpPr>
            <a:stCxn id="629" idx="3"/>
            <a:endCxn id="632" idx="1"/>
          </p:cNvCxnSpPr>
          <p:nvPr/>
        </p:nvCxnSpPr>
        <p:spPr>
          <a:xfrm>
            <a:off x="1889050"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635" name="Google Shape;635;p43"/>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636" name="Google Shape;636;p43"/>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637" name="Google Shape;637;p43"/>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grpSp>
        <p:nvGrpSpPr>
          <p:cNvPr id="638" name="Google Shape;638;p43"/>
          <p:cNvGrpSpPr/>
          <p:nvPr/>
        </p:nvGrpSpPr>
        <p:grpSpPr>
          <a:xfrm>
            <a:off x="323513" y="1986800"/>
            <a:ext cx="2952125" cy="1289700"/>
            <a:chOff x="323513" y="1986800"/>
            <a:chExt cx="2952125" cy="1289700"/>
          </a:xfrm>
        </p:grpSpPr>
        <p:sp>
          <p:nvSpPr>
            <p:cNvPr id="639" name="Google Shape;639;p43"/>
            <p:cNvSpPr txBox="1"/>
            <p:nvPr/>
          </p:nvSpPr>
          <p:spPr>
            <a:xfrm>
              <a:off x="323513" y="1986800"/>
              <a:ext cx="2124000" cy="1289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500">
                  <a:latin typeface="Roboto"/>
                  <a:ea typeface="Roboto"/>
                  <a:cs typeface="Roboto"/>
                  <a:sym typeface="Roboto"/>
                </a:rPr>
                <a:t>Finding association between sets of items</a:t>
              </a:r>
              <a:endParaRPr b="1" sz="1500">
                <a:latin typeface="Roboto"/>
                <a:ea typeface="Roboto"/>
                <a:cs typeface="Roboto"/>
                <a:sym typeface="Roboto"/>
              </a:endParaRPr>
            </a:p>
          </p:txBody>
        </p:sp>
        <p:cxnSp>
          <p:nvCxnSpPr>
            <p:cNvPr id="640" name="Google Shape;640;p43"/>
            <p:cNvCxnSpPr/>
            <p:nvPr/>
          </p:nvCxnSpPr>
          <p:spPr>
            <a:xfrm rot="10800000">
              <a:off x="2642038" y="2647950"/>
              <a:ext cx="633600" cy="0"/>
            </a:xfrm>
            <a:prstGeom prst="straightConnector1">
              <a:avLst/>
            </a:prstGeom>
            <a:noFill/>
            <a:ln cap="flat" cmpd="sng" w="9525">
              <a:solidFill>
                <a:srgbClr val="249C90"/>
              </a:solidFill>
              <a:prstDash val="solid"/>
              <a:round/>
              <a:headEnd len="sm" w="sm" type="none"/>
              <a:tailEnd len="med" w="med" type="oval"/>
            </a:ln>
          </p:spPr>
        </p:cxnSp>
      </p:grpSp>
      <p:grpSp>
        <p:nvGrpSpPr>
          <p:cNvPr id="641" name="Google Shape;641;p43"/>
          <p:cNvGrpSpPr/>
          <p:nvPr/>
        </p:nvGrpSpPr>
        <p:grpSpPr>
          <a:xfrm>
            <a:off x="5209838" y="1060350"/>
            <a:ext cx="3610650" cy="1289700"/>
            <a:chOff x="5209838" y="1060350"/>
            <a:chExt cx="3610650" cy="1289700"/>
          </a:xfrm>
        </p:grpSpPr>
        <p:sp>
          <p:nvSpPr>
            <p:cNvPr id="642" name="Google Shape;642;p43"/>
            <p:cNvSpPr txBox="1"/>
            <p:nvPr/>
          </p:nvSpPr>
          <p:spPr>
            <a:xfrm>
              <a:off x="6696488" y="1060350"/>
              <a:ext cx="2124000" cy="12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latin typeface="Roboto"/>
                  <a:ea typeface="Roboto"/>
                  <a:cs typeface="Roboto"/>
                  <a:sym typeface="Roboto"/>
                </a:rPr>
                <a:t>Anticipate customer purchases and recommend products → improve sales</a:t>
              </a:r>
              <a:endParaRPr b="1" sz="1500">
                <a:latin typeface="Roboto"/>
                <a:ea typeface="Roboto"/>
                <a:cs typeface="Roboto"/>
                <a:sym typeface="Roboto"/>
              </a:endParaRPr>
            </a:p>
          </p:txBody>
        </p:sp>
        <p:cxnSp>
          <p:nvCxnSpPr>
            <p:cNvPr id="643" name="Google Shape;643;p43"/>
            <p:cNvCxnSpPr/>
            <p:nvPr/>
          </p:nvCxnSpPr>
          <p:spPr>
            <a:xfrm>
              <a:off x="5209838" y="1705200"/>
              <a:ext cx="1286700" cy="0"/>
            </a:xfrm>
            <a:prstGeom prst="straightConnector1">
              <a:avLst/>
            </a:prstGeom>
            <a:noFill/>
            <a:ln cap="flat" cmpd="sng" w="9525">
              <a:solidFill>
                <a:srgbClr val="155B54"/>
              </a:solidFill>
              <a:prstDash val="solid"/>
              <a:round/>
              <a:headEnd len="sm" w="sm" type="none"/>
              <a:tailEnd len="med" w="med" type="oval"/>
            </a:ln>
          </p:spPr>
        </p:cxnSp>
      </p:grpSp>
      <p:grpSp>
        <p:nvGrpSpPr>
          <p:cNvPr id="644" name="Google Shape;644;p43"/>
          <p:cNvGrpSpPr/>
          <p:nvPr/>
        </p:nvGrpSpPr>
        <p:grpSpPr>
          <a:xfrm>
            <a:off x="5209838" y="2791850"/>
            <a:ext cx="3791262" cy="1289700"/>
            <a:chOff x="5209838" y="3020450"/>
            <a:chExt cx="3791262" cy="1289700"/>
          </a:xfrm>
        </p:grpSpPr>
        <p:sp>
          <p:nvSpPr>
            <p:cNvPr id="645" name="Google Shape;645;p43"/>
            <p:cNvSpPr txBox="1"/>
            <p:nvPr/>
          </p:nvSpPr>
          <p:spPr>
            <a:xfrm>
              <a:off x="6696500" y="3020450"/>
              <a:ext cx="2304600" cy="12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latin typeface="Roboto"/>
                  <a:ea typeface="Roboto"/>
                  <a:cs typeface="Roboto"/>
                  <a:sym typeface="Roboto"/>
                </a:rPr>
                <a:t>D</a:t>
              </a:r>
              <a:r>
                <a:rPr b="1" lang="en" sz="1500">
                  <a:latin typeface="Roboto"/>
                  <a:ea typeface="Roboto"/>
                  <a:cs typeface="Roboto"/>
                  <a:sym typeface="Roboto"/>
                </a:rPr>
                <a:t>etermine probability of various combinations of products purchased</a:t>
              </a:r>
              <a:endParaRPr b="1" sz="1500">
                <a:latin typeface="Roboto"/>
                <a:ea typeface="Roboto"/>
                <a:cs typeface="Roboto"/>
                <a:sym typeface="Roboto"/>
              </a:endParaRPr>
            </a:p>
          </p:txBody>
        </p:sp>
        <p:cxnSp>
          <p:nvCxnSpPr>
            <p:cNvPr id="646" name="Google Shape;646;p43"/>
            <p:cNvCxnSpPr/>
            <p:nvPr/>
          </p:nvCxnSpPr>
          <p:spPr>
            <a:xfrm>
              <a:off x="5209838" y="3648300"/>
              <a:ext cx="1286700" cy="0"/>
            </a:xfrm>
            <a:prstGeom prst="straightConnector1">
              <a:avLst/>
            </a:prstGeom>
            <a:noFill/>
            <a:ln cap="flat" cmpd="sng" w="9525">
              <a:solidFill>
                <a:srgbClr val="1D7E74"/>
              </a:solidFill>
              <a:prstDash val="solid"/>
              <a:round/>
              <a:headEnd len="sm" w="sm" type="none"/>
              <a:tailEnd len="med" w="med" type="oval"/>
            </a:ln>
          </p:spPr>
        </p:cxnSp>
      </p:grpSp>
      <p:grpSp>
        <p:nvGrpSpPr>
          <p:cNvPr id="647" name="Google Shape;647;p43"/>
          <p:cNvGrpSpPr/>
          <p:nvPr/>
        </p:nvGrpSpPr>
        <p:grpSpPr>
          <a:xfrm>
            <a:off x="2662213" y="728463"/>
            <a:ext cx="3814835" cy="3790597"/>
            <a:chOff x="2662213" y="676344"/>
            <a:chExt cx="3814835" cy="3790597"/>
          </a:xfrm>
        </p:grpSpPr>
        <p:sp>
          <p:nvSpPr>
            <p:cNvPr id="648" name="Google Shape;648;p43"/>
            <p:cNvSpPr/>
            <p:nvPr/>
          </p:nvSpPr>
          <p:spPr>
            <a:xfrm rot="3600185">
              <a:off x="3169983" y="1184511"/>
              <a:ext cx="2774659" cy="2774659"/>
            </a:xfrm>
            <a:prstGeom prst="blockArc">
              <a:avLst>
                <a:gd fmla="val 12622480" name="adj1"/>
                <a:gd fmla="val 19781569" name="adj2"/>
                <a:gd fmla="val 20773" name="adj3"/>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3"/>
            <p:cNvSpPr/>
            <p:nvPr/>
          </p:nvSpPr>
          <p:spPr>
            <a:xfrm rot="10800000">
              <a:off x="3183490" y="1163229"/>
              <a:ext cx="2774700" cy="2774700"/>
            </a:xfrm>
            <a:prstGeom prst="blockArc">
              <a:avLst>
                <a:gd fmla="val 12622480" name="adj1"/>
                <a:gd fmla="val 19662822" name="adj2"/>
                <a:gd fmla="val 20729" name="adj3"/>
              </a:avLst>
            </a:prstGeom>
            <a:solidFill>
              <a:srgbClr val="1D7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3"/>
            <p:cNvSpPr/>
            <p:nvPr/>
          </p:nvSpPr>
          <p:spPr>
            <a:xfrm rot="-3600185">
              <a:off x="3194618" y="1184114"/>
              <a:ext cx="2774659" cy="2774659"/>
            </a:xfrm>
            <a:prstGeom prst="blockArc">
              <a:avLst>
                <a:gd fmla="val 12622480" name="adj1"/>
                <a:gd fmla="val 19703271" name="adj2"/>
                <a:gd fmla="val 20851" name="adj3"/>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 name="Google Shape;651;p43"/>
            <p:cNvGrpSpPr/>
            <p:nvPr/>
          </p:nvGrpSpPr>
          <p:grpSpPr>
            <a:xfrm rot="-7200165">
              <a:off x="3337679" y="2826785"/>
              <a:ext cx="585011" cy="585536"/>
              <a:chOff x="1967628" y="812211"/>
              <a:chExt cx="588000" cy="588000"/>
            </a:xfrm>
          </p:grpSpPr>
          <p:sp>
            <p:nvSpPr>
              <p:cNvPr id="652" name="Google Shape;652;p43"/>
              <p:cNvSpPr/>
              <p:nvPr/>
            </p:nvSpPr>
            <p:spPr>
              <a:xfrm rot="39023">
                <a:off x="1970909" y="815492"/>
                <a:ext cx="581437" cy="581437"/>
              </a:xfrm>
              <a:prstGeom prst="pie">
                <a:avLst>
                  <a:gd fmla="val 6190354" name="adj1"/>
                  <a:gd fmla="val 14996165" name="adj2"/>
                </a:avLst>
              </a:prstGeom>
              <a:solidFill>
                <a:srgbClr val="249C90"/>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3"/>
              <p:cNvSpPr/>
              <p:nvPr/>
            </p:nvSpPr>
            <p:spPr>
              <a:xfrm rot="10800000">
                <a:off x="1970875" y="815525"/>
                <a:ext cx="581400" cy="581400"/>
              </a:xfrm>
              <a:prstGeom prst="pie">
                <a:avLst>
                  <a:gd fmla="val 4028252" name="adj1"/>
                  <a:gd fmla="val 17183677" name="adj2"/>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 name="Google Shape;654;p43"/>
            <p:cNvGrpSpPr/>
            <p:nvPr/>
          </p:nvGrpSpPr>
          <p:grpSpPr>
            <a:xfrm>
              <a:off x="4264097" y="1180331"/>
              <a:ext cx="585001" cy="585530"/>
              <a:chOff x="1970048" y="811613"/>
              <a:chExt cx="588000" cy="588000"/>
            </a:xfrm>
          </p:grpSpPr>
          <p:sp>
            <p:nvSpPr>
              <p:cNvPr id="655" name="Google Shape;655;p43"/>
              <p:cNvSpPr/>
              <p:nvPr/>
            </p:nvSpPr>
            <p:spPr>
              <a:xfrm rot="39023">
                <a:off x="1973329" y="814894"/>
                <a:ext cx="581437" cy="581437"/>
              </a:xfrm>
              <a:prstGeom prst="pie">
                <a:avLst>
                  <a:gd fmla="val 6190354" name="adj1"/>
                  <a:gd fmla="val 14996165" name="adj2"/>
                </a:avLst>
              </a:prstGeom>
              <a:solidFill>
                <a:srgbClr val="155B54"/>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3"/>
              <p:cNvSpPr/>
              <p:nvPr/>
            </p:nvSpPr>
            <p:spPr>
              <a:xfrm rot="10800000">
                <a:off x="1973295" y="814927"/>
                <a:ext cx="581400" cy="581400"/>
              </a:xfrm>
              <a:prstGeom prst="pie">
                <a:avLst>
                  <a:gd fmla="val 4028252" name="adj1"/>
                  <a:gd fmla="val 17183677" name="adj2"/>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43"/>
            <p:cNvGrpSpPr/>
            <p:nvPr/>
          </p:nvGrpSpPr>
          <p:grpSpPr>
            <a:xfrm rot="7200165">
              <a:off x="5229930" y="2804716"/>
              <a:ext cx="585011" cy="585536"/>
              <a:chOff x="1977085" y="811649"/>
              <a:chExt cx="588000" cy="588000"/>
            </a:xfrm>
          </p:grpSpPr>
          <p:sp>
            <p:nvSpPr>
              <p:cNvPr id="658" name="Google Shape;658;p43"/>
              <p:cNvSpPr/>
              <p:nvPr/>
            </p:nvSpPr>
            <p:spPr>
              <a:xfrm rot="39023">
                <a:off x="1980366" y="814930"/>
                <a:ext cx="581437" cy="581437"/>
              </a:xfrm>
              <a:prstGeom prst="pie">
                <a:avLst>
                  <a:gd fmla="val 6190354" name="adj1"/>
                  <a:gd fmla="val 14996165" name="adj2"/>
                </a:avLst>
              </a:prstGeom>
              <a:solidFill>
                <a:srgbClr val="1D7E74"/>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3"/>
              <p:cNvSpPr/>
              <p:nvPr/>
            </p:nvSpPr>
            <p:spPr>
              <a:xfrm rot="10800000">
                <a:off x="1980332" y="814963"/>
                <a:ext cx="581400" cy="581400"/>
              </a:xfrm>
              <a:prstGeom prst="pie">
                <a:avLst>
                  <a:gd fmla="val 4028252" name="adj1"/>
                  <a:gd fmla="val 17183677" name="adj2"/>
                </a:avLst>
              </a:prstGeom>
              <a:solidFill>
                <a:srgbClr val="1D7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 name="Google Shape;660;p43"/>
            <p:cNvSpPr txBox="1"/>
            <p:nvPr/>
          </p:nvSpPr>
          <p:spPr>
            <a:xfrm>
              <a:off x="4334550" y="1255312"/>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03 </a:t>
              </a:r>
              <a:endParaRPr b="1" sz="1600">
                <a:solidFill>
                  <a:srgbClr val="FFFFFF"/>
                </a:solidFill>
                <a:latin typeface="Roboto"/>
                <a:ea typeface="Roboto"/>
                <a:cs typeface="Roboto"/>
                <a:sym typeface="Roboto"/>
              </a:endParaRPr>
            </a:p>
          </p:txBody>
        </p:sp>
        <p:sp>
          <p:nvSpPr>
            <p:cNvPr id="661" name="Google Shape;661;p43"/>
            <p:cNvSpPr txBox="1"/>
            <p:nvPr/>
          </p:nvSpPr>
          <p:spPr>
            <a:xfrm>
              <a:off x="3375648" y="2887440"/>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01 </a:t>
              </a:r>
              <a:endParaRPr b="1" sz="1600">
                <a:solidFill>
                  <a:srgbClr val="FFFFFF"/>
                </a:solidFill>
                <a:latin typeface="Roboto"/>
                <a:ea typeface="Roboto"/>
                <a:cs typeface="Roboto"/>
                <a:sym typeface="Roboto"/>
              </a:endParaRPr>
            </a:p>
          </p:txBody>
        </p:sp>
        <p:sp>
          <p:nvSpPr>
            <p:cNvPr id="662" name="Google Shape;662;p43"/>
            <p:cNvSpPr txBox="1"/>
            <p:nvPr/>
          </p:nvSpPr>
          <p:spPr>
            <a:xfrm>
              <a:off x="5281877" y="2857865"/>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02 </a:t>
              </a:r>
              <a:endParaRPr b="1" sz="1600">
                <a:solidFill>
                  <a:srgbClr val="FFFFFF"/>
                </a:solidFill>
                <a:latin typeface="Roboto"/>
                <a:ea typeface="Roboto"/>
                <a:cs typeface="Roboto"/>
                <a:sym typeface="Roboto"/>
              </a:endParaRPr>
            </a:p>
          </p:txBody>
        </p:sp>
      </p:grpSp>
      <p:sp>
        <p:nvSpPr>
          <p:cNvPr id="663" name="Google Shape;663;p43"/>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Colin</a:t>
            </a:r>
            <a:endParaRPr sz="1000">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44"/>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Association Rules</a:t>
            </a:r>
            <a:endParaRPr/>
          </a:p>
        </p:txBody>
      </p:sp>
      <p:cxnSp>
        <p:nvCxnSpPr>
          <p:cNvPr id="669" name="Google Shape;669;p44"/>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670" name="Google Shape;670;p44"/>
          <p:cNvSpPr/>
          <p:nvPr/>
        </p:nvSpPr>
        <p:spPr>
          <a:xfrm>
            <a:off x="394750" y="42734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671" name="Google Shape;671;p44"/>
          <p:cNvSpPr/>
          <p:nvPr/>
        </p:nvSpPr>
        <p:spPr>
          <a:xfrm>
            <a:off x="7473050" y="4002650"/>
            <a:ext cx="1444500" cy="1078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Prediction Models</a:t>
            </a:r>
            <a:endParaRPr b="1">
              <a:solidFill>
                <a:srgbClr val="FFFFFF"/>
              </a:solidFill>
            </a:endParaRPr>
          </a:p>
        </p:txBody>
      </p:sp>
      <p:sp>
        <p:nvSpPr>
          <p:cNvPr id="672" name="Google Shape;672;p44"/>
          <p:cNvSpPr/>
          <p:nvPr/>
        </p:nvSpPr>
        <p:spPr>
          <a:xfrm>
            <a:off x="5728375" y="4273450"/>
            <a:ext cx="1444500" cy="5271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673" name="Google Shape;673;p44"/>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674" name="Google Shape;674;p44"/>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675" name="Google Shape;675;p44"/>
          <p:cNvCxnSpPr>
            <a:stCxn id="670" idx="3"/>
            <a:endCxn id="673" idx="1"/>
          </p:cNvCxnSpPr>
          <p:nvPr/>
        </p:nvCxnSpPr>
        <p:spPr>
          <a:xfrm>
            <a:off x="1889050"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676" name="Google Shape;676;p44"/>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677" name="Google Shape;677;p44"/>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678" name="Google Shape;678;p44"/>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pic>
        <p:nvPicPr>
          <p:cNvPr id="679" name="Google Shape;679;p44"/>
          <p:cNvPicPr preferRelativeResize="0"/>
          <p:nvPr/>
        </p:nvPicPr>
        <p:blipFill>
          <a:blip r:embed="rId3">
            <a:alphaModFix/>
          </a:blip>
          <a:stretch>
            <a:fillRect/>
          </a:stretch>
        </p:blipFill>
        <p:spPr>
          <a:xfrm>
            <a:off x="152400" y="882975"/>
            <a:ext cx="8839203" cy="2864880"/>
          </a:xfrm>
          <a:prstGeom prst="rect">
            <a:avLst/>
          </a:prstGeom>
          <a:noFill/>
          <a:ln>
            <a:noFill/>
          </a:ln>
        </p:spPr>
      </p:pic>
      <p:sp>
        <p:nvSpPr>
          <p:cNvPr id="680" name="Google Shape;680;p44"/>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Colin</a:t>
            </a:r>
            <a:endParaRPr sz="1000">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45"/>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Association Rules</a:t>
            </a:r>
            <a:endParaRPr/>
          </a:p>
        </p:txBody>
      </p:sp>
      <p:cxnSp>
        <p:nvCxnSpPr>
          <p:cNvPr id="686" name="Google Shape;686;p45"/>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687" name="Google Shape;687;p45"/>
          <p:cNvSpPr/>
          <p:nvPr/>
        </p:nvSpPr>
        <p:spPr>
          <a:xfrm>
            <a:off x="394750" y="42734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688" name="Google Shape;688;p45"/>
          <p:cNvSpPr/>
          <p:nvPr/>
        </p:nvSpPr>
        <p:spPr>
          <a:xfrm>
            <a:off x="7473050" y="4002650"/>
            <a:ext cx="1444500" cy="1078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Prediction Models</a:t>
            </a:r>
            <a:endParaRPr b="1">
              <a:solidFill>
                <a:srgbClr val="FFFFFF"/>
              </a:solidFill>
            </a:endParaRPr>
          </a:p>
        </p:txBody>
      </p:sp>
      <p:sp>
        <p:nvSpPr>
          <p:cNvPr id="689" name="Google Shape;689;p45"/>
          <p:cNvSpPr/>
          <p:nvPr/>
        </p:nvSpPr>
        <p:spPr>
          <a:xfrm>
            <a:off x="5728375" y="4273450"/>
            <a:ext cx="1444500" cy="5271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690" name="Google Shape;690;p45"/>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691" name="Google Shape;691;p45"/>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692" name="Google Shape;692;p45"/>
          <p:cNvCxnSpPr>
            <a:stCxn id="687" idx="3"/>
            <a:endCxn id="690" idx="1"/>
          </p:cNvCxnSpPr>
          <p:nvPr/>
        </p:nvCxnSpPr>
        <p:spPr>
          <a:xfrm>
            <a:off x="1889050"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693" name="Google Shape;693;p45"/>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694" name="Google Shape;694;p45"/>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695" name="Google Shape;695;p45"/>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pic>
        <p:nvPicPr>
          <p:cNvPr id="696" name="Google Shape;696;p45"/>
          <p:cNvPicPr preferRelativeResize="0"/>
          <p:nvPr/>
        </p:nvPicPr>
        <p:blipFill>
          <a:blip r:embed="rId3">
            <a:alphaModFix/>
          </a:blip>
          <a:stretch>
            <a:fillRect/>
          </a:stretch>
        </p:blipFill>
        <p:spPr>
          <a:xfrm>
            <a:off x="152425" y="1035650"/>
            <a:ext cx="8839199" cy="1536107"/>
          </a:xfrm>
          <a:prstGeom prst="rect">
            <a:avLst/>
          </a:prstGeom>
          <a:noFill/>
          <a:ln>
            <a:noFill/>
          </a:ln>
        </p:spPr>
      </p:pic>
      <p:sp>
        <p:nvSpPr>
          <p:cNvPr id="697" name="Google Shape;697;p45"/>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Colin</a:t>
            </a:r>
            <a:endParaRPr sz="1000">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46"/>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Association Rules</a:t>
            </a:r>
            <a:endParaRPr/>
          </a:p>
        </p:txBody>
      </p:sp>
      <p:cxnSp>
        <p:nvCxnSpPr>
          <p:cNvPr id="703" name="Google Shape;703;p46"/>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704" name="Google Shape;704;p46"/>
          <p:cNvSpPr/>
          <p:nvPr/>
        </p:nvSpPr>
        <p:spPr>
          <a:xfrm>
            <a:off x="394750" y="42734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705" name="Google Shape;705;p46"/>
          <p:cNvSpPr/>
          <p:nvPr/>
        </p:nvSpPr>
        <p:spPr>
          <a:xfrm>
            <a:off x="7473050" y="4002650"/>
            <a:ext cx="1444500" cy="1078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Prediction Models</a:t>
            </a:r>
            <a:endParaRPr b="1">
              <a:solidFill>
                <a:srgbClr val="FFFFFF"/>
              </a:solidFill>
            </a:endParaRPr>
          </a:p>
        </p:txBody>
      </p:sp>
      <p:sp>
        <p:nvSpPr>
          <p:cNvPr id="706" name="Google Shape;706;p46"/>
          <p:cNvSpPr/>
          <p:nvPr/>
        </p:nvSpPr>
        <p:spPr>
          <a:xfrm>
            <a:off x="5728375" y="4273450"/>
            <a:ext cx="1444500" cy="5271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707" name="Google Shape;707;p46"/>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708" name="Google Shape;708;p46"/>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709" name="Google Shape;709;p46"/>
          <p:cNvCxnSpPr>
            <a:stCxn id="704" idx="3"/>
            <a:endCxn id="707" idx="1"/>
          </p:cNvCxnSpPr>
          <p:nvPr/>
        </p:nvCxnSpPr>
        <p:spPr>
          <a:xfrm>
            <a:off x="1889050"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710" name="Google Shape;710;p46"/>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711" name="Google Shape;711;p46"/>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712" name="Google Shape;712;p46"/>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pic>
        <p:nvPicPr>
          <p:cNvPr id="713" name="Google Shape;713;p46"/>
          <p:cNvPicPr preferRelativeResize="0"/>
          <p:nvPr/>
        </p:nvPicPr>
        <p:blipFill>
          <a:blip r:embed="rId3">
            <a:alphaModFix/>
          </a:blip>
          <a:stretch>
            <a:fillRect/>
          </a:stretch>
        </p:blipFill>
        <p:spPr>
          <a:xfrm>
            <a:off x="1340838" y="801275"/>
            <a:ext cx="6730235" cy="3272076"/>
          </a:xfrm>
          <a:prstGeom prst="rect">
            <a:avLst/>
          </a:prstGeom>
          <a:noFill/>
          <a:ln>
            <a:noFill/>
          </a:ln>
        </p:spPr>
      </p:pic>
      <p:sp>
        <p:nvSpPr>
          <p:cNvPr id="714" name="Google Shape;714;p46"/>
          <p:cNvSpPr txBox="1"/>
          <p:nvPr/>
        </p:nvSpPr>
        <p:spPr>
          <a:xfrm>
            <a:off x="-17250" y="4818650"/>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Colin</a:t>
            </a:r>
            <a:endParaRPr sz="100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16"/>
          <p:cNvPicPr preferRelativeResize="0"/>
          <p:nvPr/>
        </p:nvPicPr>
        <p:blipFill>
          <a:blip r:embed="rId3">
            <a:alphaModFix/>
          </a:blip>
          <a:stretch>
            <a:fillRect/>
          </a:stretch>
        </p:blipFill>
        <p:spPr>
          <a:xfrm>
            <a:off x="1746113" y="865200"/>
            <a:ext cx="5651826" cy="1706550"/>
          </a:xfrm>
          <a:prstGeom prst="rect">
            <a:avLst/>
          </a:prstGeom>
          <a:noFill/>
          <a:ln>
            <a:noFill/>
          </a:ln>
        </p:spPr>
      </p:pic>
      <p:pic>
        <p:nvPicPr>
          <p:cNvPr id="200" name="Google Shape;200;p16"/>
          <p:cNvPicPr preferRelativeResize="0"/>
          <p:nvPr/>
        </p:nvPicPr>
        <p:blipFill>
          <a:blip r:embed="rId4">
            <a:alphaModFix/>
          </a:blip>
          <a:stretch>
            <a:fillRect/>
          </a:stretch>
        </p:blipFill>
        <p:spPr>
          <a:xfrm>
            <a:off x="1126413" y="2779750"/>
            <a:ext cx="3164486" cy="1780024"/>
          </a:xfrm>
          <a:prstGeom prst="rect">
            <a:avLst/>
          </a:prstGeom>
          <a:noFill/>
          <a:ln>
            <a:noFill/>
          </a:ln>
        </p:spPr>
      </p:pic>
      <p:pic>
        <p:nvPicPr>
          <p:cNvPr id="201" name="Google Shape;201;p16"/>
          <p:cNvPicPr preferRelativeResize="0"/>
          <p:nvPr/>
        </p:nvPicPr>
        <p:blipFill>
          <a:blip r:embed="rId5">
            <a:alphaModFix/>
          </a:blip>
          <a:stretch>
            <a:fillRect/>
          </a:stretch>
        </p:blipFill>
        <p:spPr>
          <a:xfrm>
            <a:off x="5889051" y="2918500"/>
            <a:ext cx="1970325" cy="1970325"/>
          </a:xfrm>
          <a:prstGeom prst="rect">
            <a:avLst/>
          </a:prstGeom>
          <a:noFill/>
          <a:ln>
            <a:noFill/>
          </a:ln>
        </p:spPr>
      </p:pic>
      <p:pic>
        <p:nvPicPr>
          <p:cNvPr id="202" name="Google Shape;202;p16"/>
          <p:cNvPicPr preferRelativeResize="0"/>
          <p:nvPr/>
        </p:nvPicPr>
        <p:blipFill>
          <a:blip r:embed="rId6">
            <a:alphaModFix/>
          </a:blip>
          <a:stretch>
            <a:fillRect/>
          </a:stretch>
        </p:blipFill>
        <p:spPr>
          <a:xfrm>
            <a:off x="549375" y="194700"/>
            <a:ext cx="7958976" cy="4636275"/>
          </a:xfrm>
          <a:prstGeom prst="rect">
            <a:avLst/>
          </a:prstGeom>
          <a:noFill/>
          <a:ln>
            <a:noFill/>
          </a:ln>
        </p:spPr>
      </p:pic>
      <p:sp>
        <p:nvSpPr>
          <p:cNvPr id="203" name="Google Shape;203;p16"/>
          <p:cNvSpPr txBox="1"/>
          <p:nvPr/>
        </p:nvSpPr>
        <p:spPr>
          <a:xfrm>
            <a:off x="8346200" y="483097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Liu Jia Yang</a:t>
            </a:r>
            <a:endParaRPr sz="1000">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02"/>
                                        </p:tgtEl>
                                        <p:attrNameLst>
                                          <p:attrName>style.visibility</p:attrName>
                                        </p:attrNameLst>
                                      </p:cBhvr>
                                      <p:to>
                                        <p:strVal val="visible"/>
                                      </p:to>
                                    </p:set>
                                    <p:anim calcmode="lin" valueType="num">
                                      <p:cBhvr additive="base">
                                        <p:cTn dur="1000"/>
                                        <p:tgtEl>
                                          <p:spTgt spid="202"/>
                                        </p:tgtEl>
                                        <p:attrNameLst>
                                          <p:attrName>ppt_w</p:attrName>
                                        </p:attrNameLst>
                                      </p:cBhvr>
                                      <p:tavLst>
                                        <p:tav fmla="" tm="0">
                                          <p:val>
                                            <p:strVal val="0"/>
                                          </p:val>
                                        </p:tav>
                                        <p:tav fmla="" tm="100000">
                                          <p:val>
                                            <p:strVal val="#ppt_w"/>
                                          </p:val>
                                        </p:tav>
                                      </p:tavLst>
                                    </p:anim>
                                    <p:anim calcmode="lin" valueType="num">
                                      <p:cBhvr additive="base">
                                        <p:cTn dur="1000"/>
                                        <p:tgtEl>
                                          <p:spTgt spid="202"/>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7"/>
          <p:cNvSpPr/>
          <p:nvPr/>
        </p:nvSpPr>
        <p:spPr>
          <a:xfrm>
            <a:off x="1090650" y="593775"/>
            <a:ext cx="6901200" cy="780000"/>
          </a:xfrm>
          <a:prstGeom prst="horizontalScroll">
            <a:avLst>
              <a:gd fmla="val 12500" name="adj"/>
            </a:avLst>
          </a:prstGeom>
          <a:solidFill>
            <a:srgbClr val="8E7CC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7"/>
          <p:cNvSpPr txBox="1"/>
          <p:nvPr>
            <p:ph type="title"/>
          </p:nvPr>
        </p:nvSpPr>
        <p:spPr>
          <a:xfrm>
            <a:off x="2545425" y="256275"/>
            <a:ext cx="4114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Successful Examples</a:t>
            </a:r>
            <a:endParaRPr/>
          </a:p>
        </p:txBody>
      </p:sp>
      <p:pic>
        <p:nvPicPr>
          <p:cNvPr id="210" name="Google Shape;210;p17"/>
          <p:cNvPicPr preferRelativeResize="0"/>
          <p:nvPr/>
        </p:nvPicPr>
        <p:blipFill>
          <a:blip r:embed="rId3">
            <a:alphaModFix/>
          </a:blip>
          <a:stretch>
            <a:fillRect/>
          </a:stretch>
        </p:blipFill>
        <p:spPr>
          <a:xfrm>
            <a:off x="596939" y="1977758"/>
            <a:ext cx="1955191" cy="553737"/>
          </a:xfrm>
          <a:prstGeom prst="rect">
            <a:avLst/>
          </a:prstGeom>
          <a:noFill/>
          <a:ln>
            <a:noFill/>
          </a:ln>
        </p:spPr>
      </p:pic>
      <p:pic>
        <p:nvPicPr>
          <p:cNvPr id="211" name="Google Shape;211;p17"/>
          <p:cNvPicPr preferRelativeResize="0"/>
          <p:nvPr/>
        </p:nvPicPr>
        <p:blipFill>
          <a:blip r:embed="rId4">
            <a:alphaModFix/>
          </a:blip>
          <a:stretch>
            <a:fillRect/>
          </a:stretch>
        </p:blipFill>
        <p:spPr>
          <a:xfrm>
            <a:off x="3598047" y="1736365"/>
            <a:ext cx="2009562" cy="1013670"/>
          </a:xfrm>
          <a:prstGeom prst="rect">
            <a:avLst/>
          </a:prstGeom>
          <a:noFill/>
          <a:ln>
            <a:noFill/>
          </a:ln>
        </p:spPr>
      </p:pic>
      <p:pic>
        <p:nvPicPr>
          <p:cNvPr id="212" name="Google Shape;212;p17"/>
          <p:cNvPicPr preferRelativeResize="0"/>
          <p:nvPr/>
        </p:nvPicPr>
        <p:blipFill>
          <a:blip r:embed="rId5">
            <a:alphaModFix/>
          </a:blip>
          <a:stretch>
            <a:fillRect/>
          </a:stretch>
        </p:blipFill>
        <p:spPr>
          <a:xfrm>
            <a:off x="7132834" y="1815599"/>
            <a:ext cx="1099770" cy="1013644"/>
          </a:xfrm>
          <a:prstGeom prst="rect">
            <a:avLst/>
          </a:prstGeom>
          <a:noFill/>
          <a:ln>
            <a:noFill/>
          </a:ln>
        </p:spPr>
      </p:pic>
      <p:sp>
        <p:nvSpPr>
          <p:cNvPr id="213" name="Google Shape;213;p17"/>
          <p:cNvSpPr txBox="1"/>
          <p:nvPr/>
        </p:nvSpPr>
        <p:spPr>
          <a:xfrm>
            <a:off x="237575" y="3135475"/>
            <a:ext cx="2673900" cy="1385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Roboto"/>
                <a:ea typeface="Roboto"/>
                <a:cs typeface="Roboto"/>
                <a:sym typeface="Roboto"/>
              </a:rPr>
              <a:t>One of the BIG FIVE info tech company in US</a:t>
            </a:r>
            <a:endParaRPr b="1" sz="1600">
              <a:latin typeface="Roboto"/>
              <a:ea typeface="Roboto"/>
              <a:cs typeface="Roboto"/>
              <a:sym typeface="Roboto"/>
            </a:endParaRPr>
          </a:p>
          <a:p>
            <a:pPr indent="0" lvl="0" marL="0" rtl="0" algn="ctr">
              <a:spcBef>
                <a:spcPts val="0"/>
              </a:spcBef>
              <a:spcAft>
                <a:spcPts val="0"/>
              </a:spcAft>
              <a:buNone/>
            </a:pPr>
            <a:r>
              <a:t/>
            </a:r>
            <a:endParaRPr sz="1000">
              <a:latin typeface="Roboto"/>
              <a:ea typeface="Roboto"/>
              <a:cs typeface="Roboto"/>
              <a:sym typeface="Roboto"/>
            </a:endParaRPr>
          </a:p>
          <a:p>
            <a:pPr indent="0" lvl="0" marL="457200" rtl="0" algn="l">
              <a:spcBef>
                <a:spcPts val="0"/>
              </a:spcBef>
              <a:spcAft>
                <a:spcPts val="0"/>
              </a:spcAft>
              <a:buNone/>
            </a:pPr>
            <a:r>
              <a:rPr lang="en" sz="1200">
                <a:latin typeface="Roboto"/>
                <a:ea typeface="Roboto"/>
                <a:cs typeface="Roboto"/>
                <a:sym typeface="Roboto"/>
              </a:rPr>
              <a:t>       </a:t>
            </a:r>
            <a:r>
              <a:rPr lang="en" sz="1200">
                <a:latin typeface="Roboto"/>
                <a:ea typeface="Roboto"/>
                <a:cs typeface="Roboto"/>
                <a:sym typeface="Roboto"/>
              </a:rPr>
              <a:t>Dynamic Pricing</a:t>
            </a:r>
            <a:endParaRPr sz="1200">
              <a:latin typeface="Roboto"/>
              <a:ea typeface="Roboto"/>
              <a:cs typeface="Roboto"/>
              <a:sym typeface="Roboto"/>
            </a:endParaRPr>
          </a:p>
          <a:p>
            <a:pPr indent="0" lvl="0" marL="457200" rtl="0" algn="ctr">
              <a:spcBef>
                <a:spcPts val="0"/>
              </a:spcBef>
              <a:spcAft>
                <a:spcPts val="0"/>
              </a:spcAft>
              <a:buNone/>
            </a:pPr>
            <a:r>
              <a:t/>
            </a:r>
            <a:endParaRPr sz="1200">
              <a:latin typeface="Roboto"/>
              <a:ea typeface="Roboto"/>
              <a:cs typeface="Roboto"/>
              <a:sym typeface="Roboto"/>
            </a:endParaRPr>
          </a:p>
          <a:p>
            <a:pPr indent="0" lvl="0" marL="457200" rtl="0" algn="l">
              <a:spcBef>
                <a:spcPts val="0"/>
              </a:spcBef>
              <a:spcAft>
                <a:spcPts val="0"/>
              </a:spcAft>
              <a:buNone/>
            </a:pPr>
            <a:r>
              <a:rPr lang="en" sz="1200">
                <a:latin typeface="Roboto"/>
                <a:ea typeface="Roboto"/>
                <a:cs typeface="Roboto"/>
                <a:sym typeface="Roboto"/>
              </a:rPr>
              <a:t>Product Recommendations </a:t>
            </a:r>
            <a:endParaRPr sz="1200">
              <a:latin typeface="Roboto"/>
              <a:ea typeface="Roboto"/>
              <a:cs typeface="Roboto"/>
              <a:sym typeface="Roboto"/>
            </a:endParaRPr>
          </a:p>
        </p:txBody>
      </p:sp>
      <p:sp>
        <p:nvSpPr>
          <p:cNvPr id="214" name="Google Shape;214;p17"/>
          <p:cNvSpPr txBox="1"/>
          <p:nvPr/>
        </p:nvSpPr>
        <p:spPr>
          <a:xfrm>
            <a:off x="3337600" y="3135475"/>
            <a:ext cx="2673900" cy="1385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Roboto"/>
                <a:ea typeface="Roboto"/>
                <a:cs typeface="Roboto"/>
                <a:sym typeface="Roboto"/>
              </a:rPr>
              <a:t>Biggest online platform for video streaming</a:t>
            </a:r>
            <a:endParaRPr b="1" sz="1600">
              <a:latin typeface="Roboto"/>
              <a:ea typeface="Roboto"/>
              <a:cs typeface="Roboto"/>
              <a:sym typeface="Roboto"/>
            </a:endParaRPr>
          </a:p>
          <a:p>
            <a:pPr indent="0" lvl="0" marL="0" rtl="0" algn="ctr">
              <a:spcBef>
                <a:spcPts val="0"/>
              </a:spcBef>
              <a:spcAft>
                <a:spcPts val="0"/>
              </a:spcAft>
              <a:buNone/>
            </a:pPr>
            <a:r>
              <a:t/>
            </a:r>
            <a:endParaRPr sz="1000">
              <a:latin typeface="Roboto"/>
              <a:ea typeface="Roboto"/>
              <a:cs typeface="Roboto"/>
              <a:sym typeface="Roboto"/>
            </a:endParaRPr>
          </a:p>
          <a:p>
            <a:pPr indent="0" lvl="0" marL="457200" rtl="0" algn="l">
              <a:spcBef>
                <a:spcPts val="0"/>
              </a:spcBef>
              <a:spcAft>
                <a:spcPts val="0"/>
              </a:spcAft>
              <a:buNone/>
            </a:pPr>
            <a:r>
              <a:rPr lang="en" sz="1200">
                <a:latin typeface="Roboto"/>
                <a:ea typeface="Roboto"/>
                <a:cs typeface="Roboto"/>
                <a:sym typeface="Roboto"/>
              </a:rPr>
              <a:t>Data of viewing habits</a:t>
            </a:r>
            <a:endParaRPr sz="1200">
              <a:latin typeface="Roboto"/>
              <a:ea typeface="Roboto"/>
              <a:cs typeface="Roboto"/>
              <a:sym typeface="Roboto"/>
            </a:endParaRPr>
          </a:p>
          <a:p>
            <a:pPr indent="0" lvl="0" marL="457200" rtl="0" algn="ctr">
              <a:spcBef>
                <a:spcPts val="0"/>
              </a:spcBef>
              <a:spcAft>
                <a:spcPts val="0"/>
              </a:spcAft>
              <a:buNone/>
            </a:pPr>
            <a:r>
              <a:t/>
            </a:r>
            <a:endParaRPr sz="1200">
              <a:latin typeface="Roboto"/>
              <a:ea typeface="Roboto"/>
              <a:cs typeface="Roboto"/>
              <a:sym typeface="Roboto"/>
            </a:endParaRPr>
          </a:p>
          <a:p>
            <a:pPr indent="0" lvl="0" marL="457200" rtl="0" algn="l">
              <a:spcBef>
                <a:spcPts val="0"/>
              </a:spcBef>
              <a:spcAft>
                <a:spcPts val="0"/>
              </a:spcAft>
              <a:buNone/>
            </a:pPr>
            <a:r>
              <a:rPr lang="en" sz="1200">
                <a:latin typeface="Roboto"/>
                <a:ea typeface="Roboto"/>
                <a:cs typeface="Roboto"/>
                <a:sym typeface="Roboto"/>
              </a:rPr>
              <a:t>Personalised Account</a:t>
            </a:r>
            <a:endParaRPr sz="1200">
              <a:latin typeface="Roboto"/>
              <a:ea typeface="Roboto"/>
              <a:cs typeface="Roboto"/>
              <a:sym typeface="Roboto"/>
            </a:endParaRPr>
          </a:p>
        </p:txBody>
      </p:sp>
      <p:sp>
        <p:nvSpPr>
          <p:cNvPr id="215" name="Google Shape;215;p17"/>
          <p:cNvSpPr txBox="1"/>
          <p:nvPr/>
        </p:nvSpPr>
        <p:spPr>
          <a:xfrm>
            <a:off x="6345763" y="3135475"/>
            <a:ext cx="26739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Roboto"/>
                <a:ea typeface="Roboto"/>
                <a:cs typeface="Roboto"/>
                <a:sym typeface="Roboto"/>
              </a:rPr>
              <a:t>World’s largest coffeehouse chains</a:t>
            </a:r>
            <a:endParaRPr b="1" sz="1600">
              <a:latin typeface="Roboto"/>
              <a:ea typeface="Roboto"/>
              <a:cs typeface="Roboto"/>
              <a:sym typeface="Roboto"/>
            </a:endParaRPr>
          </a:p>
          <a:p>
            <a:pPr indent="0" lvl="0" marL="0" rtl="0" algn="ctr">
              <a:spcBef>
                <a:spcPts val="0"/>
              </a:spcBef>
              <a:spcAft>
                <a:spcPts val="0"/>
              </a:spcAft>
              <a:buNone/>
            </a:pPr>
            <a:r>
              <a:t/>
            </a:r>
            <a:endParaRPr sz="1000">
              <a:latin typeface="Roboto"/>
              <a:ea typeface="Roboto"/>
              <a:cs typeface="Roboto"/>
              <a:sym typeface="Roboto"/>
            </a:endParaRPr>
          </a:p>
          <a:p>
            <a:pPr indent="0" lvl="0" marL="457200" rtl="0" algn="l">
              <a:spcBef>
                <a:spcPts val="0"/>
              </a:spcBef>
              <a:spcAft>
                <a:spcPts val="0"/>
              </a:spcAft>
              <a:buNone/>
            </a:pPr>
            <a:r>
              <a:rPr lang="en" sz="1200">
                <a:latin typeface="Roboto"/>
                <a:ea typeface="Roboto"/>
                <a:cs typeface="Roboto"/>
                <a:sym typeface="Roboto"/>
              </a:rPr>
              <a:t>Reward programs and mobile  applications collect data</a:t>
            </a:r>
            <a:endParaRPr sz="1200">
              <a:latin typeface="Roboto"/>
              <a:ea typeface="Roboto"/>
              <a:cs typeface="Roboto"/>
              <a:sym typeface="Roboto"/>
            </a:endParaRPr>
          </a:p>
          <a:p>
            <a:pPr indent="0" lvl="0" marL="457200" rtl="0" algn="ctr">
              <a:spcBef>
                <a:spcPts val="0"/>
              </a:spcBef>
              <a:spcAft>
                <a:spcPts val="0"/>
              </a:spcAft>
              <a:buNone/>
            </a:pPr>
            <a:r>
              <a:t/>
            </a:r>
            <a:endParaRPr sz="1200">
              <a:latin typeface="Roboto"/>
              <a:ea typeface="Roboto"/>
              <a:cs typeface="Roboto"/>
              <a:sym typeface="Roboto"/>
            </a:endParaRPr>
          </a:p>
          <a:p>
            <a:pPr indent="457200" lvl="0" marL="0" rtl="0" algn="l">
              <a:spcBef>
                <a:spcPts val="0"/>
              </a:spcBef>
              <a:spcAft>
                <a:spcPts val="0"/>
              </a:spcAft>
              <a:buNone/>
            </a:pPr>
            <a:r>
              <a:rPr lang="en" sz="1200">
                <a:latin typeface="Roboto"/>
                <a:ea typeface="Roboto"/>
                <a:cs typeface="Roboto"/>
                <a:sym typeface="Roboto"/>
              </a:rPr>
              <a:t>Determine branch locations</a:t>
            </a:r>
            <a:endParaRPr sz="1200">
              <a:latin typeface="Roboto"/>
              <a:ea typeface="Roboto"/>
              <a:cs typeface="Roboto"/>
              <a:sym typeface="Roboto"/>
            </a:endParaRPr>
          </a:p>
        </p:txBody>
      </p:sp>
      <p:cxnSp>
        <p:nvCxnSpPr>
          <p:cNvPr id="216" name="Google Shape;216;p17"/>
          <p:cNvCxnSpPr/>
          <p:nvPr/>
        </p:nvCxnSpPr>
        <p:spPr>
          <a:xfrm flipH="1">
            <a:off x="3094250" y="1357925"/>
            <a:ext cx="600" cy="3633300"/>
          </a:xfrm>
          <a:prstGeom prst="straightConnector1">
            <a:avLst/>
          </a:prstGeom>
          <a:noFill/>
          <a:ln cap="flat" cmpd="sng" w="38100">
            <a:solidFill>
              <a:srgbClr val="9900FF"/>
            </a:solidFill>
            <a:prstDash val="solid"/>
            <a:round/>
            <a:headEnd len="med" w="med" type="none"/>
            <a:tailEnd len="med" w="med" type="none"/>
          </a:ln>
        </p:spPr>
      </p:cxnSp>
      <p:cxnSp>
        <p:nvCxnSpPr>
          <p:cNvPr id="217" name="Google Shape;217;p17"/>
          <p:cNvCxnSpPr/>
          <p:nvPr/>
        </p:nvCxnSpPr>
        <p:spPr>
          <a:xfrm>
            <a:off x="6254275" y="1390275"/>
            <a:ext cx="20100" cy="3600900"/>
          </a:xfrm>
          <a:prstGeom prst="straightConnector1">
            <a:avLst/>
          </a:prstGeom>
          <a:noFill/>
          <a:ln cap="flat" cmpd="sng" w="38100">
            <a:solidFill>
              <a:srgbClr val="9900FF"/>
            </a:solidFill>
            <a:prstDash val="solid"/>
            <a:round/>
            <a:headEnd len="med" w="med" type="none"/>
            <a:tailEnd len="med" w="med" type="none"/>
          </a:ln>
        </p:spPr>
      </p:cxnSp>
      <p:sp>
        <p:nvSpPr>
          <p:cNvPr id="218" name="Google Shape;218;p17"/>
          <p:cNvSpPr txBox="1"/>
          <p:nvPr/>
        </p:nvSpPr>
        <p:spPr>
          <a:xfrm>
            <a:off x="1004375" y="787875"/>
            <a:ext cx="7192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FFFFFF"/>
                </a:solidFill>
                <a:latin typeface="Roboto"/>
                <a:ea typeface="Roboto"/>
                <a:cs typeface="Roboto"/>
                <a:sym typeface="Roboto"/>
              </a:rPr>
              <a:t>“The goal is to turn data into information, and information into insights”</a:t>
            </a:r>
            <a:endParaRPr b="1" i="1">
              <a:solidFill>
                <a:srgbClr val="FFFFFF"/>
              </a:solidFill>
              <a:latin typeface="Roboto"/>
              <a:ea typeface="Roboto"/>
              <a:cs typeface="Roboto"/>
              <a:sym typeface="Roboto"/>
            </a:endParaRPr>
          </a:p>
        </p:txBody>
      </p:sp>
      <p:sp>
        <p:nvSpPr>
          <p:cNvPr id="219" name="Google Shape;219;p17"/>
          <p:cNvSpPr txBox="1"/>
          <p:nvPr/>
        </p:nvSpPr>
        <p:spPr>
          <a:xfrm>
            <a:off x="8346200" y="483097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Liu Jia Yang</a:t>
            </a:r>
            <a:endParaRPr sz="1000">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par>
                                <p:cTn fill="hold" nodeType="with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8"/>
          <p:cNvSpPr txBox="1"/>
          <p:nvPr>
            <p:ph type="title"/>
          </p:nvPr>
        </p:nvSpPr>
        <p:spPr>
          <a:xfrm>
            <a:off x="2514600" y="463500"/>
            <a:ext cx="41148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Business Problem</a:t>
            </a:r>
            <a:endParaRPr/>
          </a:p>
        </p:txBody>
      </p:sp>
      <p:sp>
        <p:nvSpPr>
          <p:cNvPr id="225" name="Google Shape;225;p18"/>
          <p:cNvSpPr/>
          <p:nvPr/>
        </p:nvSpPr>
        <p:spPr>
          <a:xfrm>
            <a:off x="394750" y="4002650"/>
            <a:ext cx="1494300" cy="10785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FFFF"/>
                </a:solidFill>
              </a:rPr>
              <a:t>Business Problem</a:t>
            </a:r>
            <a:endParaRPr b="1" sz="1600">
              <a:solidFill>
                <a:srgbClr val="FFFFFF"/>
              </a:solidFill>
            </a:endParaRPr>
          </a:p>
        </p:txBody>
      </p:sp>
      <p:sp>
        <p:nvSpPr>
          <p:cNvPr id="226" name="Google Shape;226;p18"/>
          <p:cNvSpPr/>
          <p:nvPr/>
        </p:nvSpPr>
        <p:spPr>
          <a:xfrm>
            <a:off x="7473050" y="4273450"/>
            <a:ext cx="1444500" cy="527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227" name="Google Shape;227;p18"/>
          <p:cNvSpPr/>
          <p:nvPr/>
        </p:nvSpPr>
        <p:spPr>
          <a:xfrm>
            <a:off x="5728375" y="4273450"/>
            <a:ext cx="1444500" cy="5271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228" name="Google Shape;228;p18"/>
          <p:cNvSpPr/>
          <p:nvPr/>
        </p:nvSpPr>
        <p:spPr>
          <a:xfrm>
            <a:off x="2189225" y="4273450"/>
            <a:ext cx="1494300" cy="52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Success Indicator of Business Problem</a:t>
            </a:r>
            <a:endParaRPr b="1" sz="1000">
              <a:solidFill>
                <a:srgbClr val="FFFFFF"/>
              </a:solidFill>
            </a:endParaRPr>
          </a:p>
        </p:txBody>
      </p:sp>
      <p:sp>
        <p:nvSpPr>
          <p:cNvPr id="229" name="Google Shape;229;p18"/>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230" name="Google Shape;230;p18"/>
          <p:cNvCxnSpPr>
            <a:stCxn id="225" idx="3"/>
            <a:endCxn id="228" idx="1"/>
          </p:cNvCxnSpPr>
          <p:nvPr/>
        </p:nvCxnSpPr>
        <p:spPr>
          <a:xfrm flipH="1" rot="10800000">
            <a:off x="1889050" y="4537100"/>
            <a:ext cx="300300" cy="4800"/>
          </a:xfrm>
          <a:prstGeom prst="straightConnector1">
            <a:avLst/>
          </a:prstGeom>
          <a:noFill/>
          <a:ln cap="flat" cmpd="sng" w="28575">
            <a:solidFill>
              <a:srgbClr val="4A86E8"/>
            </a:solidFill>
            <a:prstDash val="solid"/>
            <a:round/>
            <a:headEnd len="med" w="med" type="none"/>
            <a:tailEnd len="med" w="med" type="none"/>
          </a:ln>
        </p:spPr>
      </p:cxnSp>
      <p:cxnSp>
        <p:nvCxnSpPr>
          <p:cNvPr id="231" name="Google Shape;231;p18"/>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232" name="Google Shape;232;p18"/>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233" name="Google Shape;233;p18"/>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sp>
        <p:nvSpPr>
          <p:cNvPr id="234" name="Google Shape;234;p18"/>
          <p:cNvSpPr/>
          <p:nvPr/>
        </p:nvSpPr>
        <p:spPr>
          <a:xfrm>
            <a:off x="719250" y="1488775"/>
            <a:ext cx="7705500" cy="1606800"/>
          </a:xfrm>
          <a:prstGeom prst="wedgeRoundRectCallout">
            <a:avLst>
              <a:gd fmla="val -20833" name="adj1"/>
              <a:gd fmla="val 62500" name="adj2"/>
              <a:gd fmla="val 0" name="adj3"/>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600">
                <a:solidFill>
                  <a:schemeClr val="lt1"/>
                </a:solidFill>
              </a:rPr>
              <a:t>Help E-commerce </a:t>
            </a:r>
            <a:r>
              <a:rPr b="1" lang="en" sz="1600">
                <a:solidFill>
                  <a:schemeClr val="lt1"/>
                </a:solidFill>
              </a:rPr>
              <a:t>improve their predictive accuracy in order to increase their sales and also better manage the inventory that they have</a:t>
            </a:r>
            <a:endParaRPr b="1" sz="1600">
              <a:solidFill>
                <a:schemeClr val="lt1"/>
              </a:solidFill>
            </a:endParaRPr>
          </a:p>
        </p:txBody>
      </p:sp>
      <p:pic>
        <p:nvPicPr>
          <p:cNvPr id="235" name="Google Shape;235;p18"/>
          <p:cNvPicPr preferRelativeResize="0"/>
          <p:nvPr/>
        </p:nvPicPr>
        <p:blipFill>
          <a:blip r:embed="rId3">
            <a:alphaModFix/>
          </a:blip>
          <a:stretch>
            <a:fillRect/>
          </a:stretch>
        </p:blipFill>
        <p:spPr>
          <a:xfrm>
            <a:off x="7634163" y="784500"/>
            <a:ext cx="1122275" cy="1122275"/>
          </a:xfrm>
          <a:prstGeom prst="rect">
            <a:avLst/>
          </a:prstGeom>
          <a:noFill/>
          <a:ln>
            <a:noFill/>
          </a:ln>
        </p:spPr>
      </p:pic>
      <p:sp>
        <p:nvSpPr>
          <p:cNvPr id="236" name="Google Shape;236;p18"/>
          <p:cNvSpPr txBox="1"/>
          <p:nvPr/>
        </p:nvSpPr>
        <p:spPr>
          <a:xfrm>
            <a:off x="8346200" y="483097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Liu Jia Yang</a:t>
            </a:r>
            <a:endParaRPr sz="10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2421775" y="409575"/>
            <a:ext cx="4300500" cy="3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Measuring Success of Business Outcomes</a:t>
            </a:r>
            <a:endParaRPr/>
          </a:p>
        </p:txBody>
      </p:sp>
      <p:cxnSp>
        <p:nvCxnSpPr>
          <p:cNvPr id="242" name="Google Shape;242;p19"/>
          <p:cNvCxnSpPr/>
          <p:nvPr/>
        </p:nvCxnSpPr>
        <p:spPr>
          <a:xfrm>
            <a:off x="765675" y="4637400"/>
            <a:ext cx="744000" cy="0"/>
          </a:xfrm>
          <a:prstGeom prst="straightConnector1">
            <a:avLst/>
          </a:prstGeom>
          <a:noFill/>
          <a:ln cap="flat" cmpd="sng" w="9525">
            <a:solidFill>
              <a:schemeClr val="dk2"/>
            </a:solidFill>
            <a:prstDash val="solid"/>
            <a:round/>
            <a:headEnd len="med" w="med" type="none"/>
            <a:tailEnd len="med" w="med" type="none"/>
          </a:ln>
        </p:spPr>
      </p:cxnSp>
      <p:sp>
        <p:nvSpPr>
          <p:cNvPr id="243" name="Google Shape;243;p19"/>
          <p:cNvSpPr/>
          <p:nvPr/>
        </p:nvSpPr>
        <p:spPr>
          <a:xfrm>
            <a:off x="166150" y="4260550"/>
            <a:ext cx="1494300" cy="527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244" name="Google Shape;244;p19"/>
          <p:cNvSpPr/>
          <p:nvPr/>
        </p:nvSpPr>
        <p:spPr>
          <a:xfrm>
            <a:off x="7473050" y="4273450"/>
            <a:ext cx="1444500" cy="527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245" name="Google Shape;245;p19"/>
          <p:cNvSpPr/>
          <p:nvPr/>
        </p:nvSpPr>
        <p:spPr>
          <a:xfrm>
            <a:off x="5728375" y="4273450"/>
            <a:ext cx="1444500" cy="5271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246" name="Google Shape;246;p19"/>
          <p:cNvSpPr/>
          <p:nvPr/>
        </p:nvSpPr>
        <p:spPr>
          <a:xfrm>
            <a:off x="1912363" y="4001200"/>
            <a:ext cx="1794300" cy="10458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FFFF"/>
                </a:solidFill>
              </a:rPr>
              <a:t>Success Indicator of Business Problem</a:t>
            </a:r>
            <a:endParaRPr b="1" sz="1300">
              <a:solidFill>
                <a:srgbClr val="FFFFFF"/>
              </a:solidFill>
            </a:endParaRPr>
          </a:p>
        </p:txBody>
      </p:sp>
      <p:sp>
        <p:nvSpPr>
          <p:cNvPr id="247" name="Google Shape;247;p19"/>
          <p:cNvSpPr/>
          <p:nvPr/>
        </p:nvSpPr>
        <p:spPr>
          <a:xfrm>
            <a:off x="3983700" y="4273450"/>
            <a:ext cx="1444500" cy="52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248" name="Google Shape;248;p19"/>
          <p:cNvCxnSpPr>
            <a:stCxn id="243" idx="3"/>
            <a:endCxn id="246" idx="1"/>
          </p:cNvCxnSpPr>
          <p:nvPr/>
        </p:nvCxnSpPr>
        <p:spPr>
          <a:xfrm>
            <a:off x="1660450" y="4524100"/>
            <a:ext cx="252000" cy="0"/>
          </a:xfrm>
          <a:prstGeom prst="straightConnector1">
            <a:avLst/>
          </a:prstGeom>
          <a:noFill/>
          <a:ln cap="flat" cmpd="sng" w="28575">
            <a:solidFill>
              <a:srgbClr val="4A86E8"/>
            </a:solidFill>
            <a:prstDash val="solid"/>
            <a:round/>
            <a:headEnd len="med" w="med" type="none"/>
            <a:tailEnd len="med" w="med" type="none"/>
          </a:ln>
        </p:spPr>
      </p:cxnSp>
      <p:cxnSp>
        <p:nvCxnSpPr>
          <p:cNvPr id="249" name="Google Shape;249;p19"/>
          <p:cNvCxnSpPr/>
          <p:nvPr/>
        </p:nvCxnSpPr>
        <p:spPr>
          <a:xfrm>
            <a:off x="3683525"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250" name="Google Shape;250;p19"/>
          <p:cNvCxnSpPr/>
          <p:nvPr/>
        </p:nvCxnSpPr>
        <p:spPr>
          <a:xfrm>
            <a:off x="5428138" y="4537000"/>
            <a:ext cx="300300" cy="0"/>
          </a:xfrm>
          <a:prstGeom prst="straightConnector1">
            <a:avLst/>
          </a:prstGeom>
          <a:noFill/>
          <a:ln cap="flat" cmpd="sng" w="28575">
            <a:solidFill>
              <a:srgbClr val="4A86E8"/>
            </a:solidFill>
            <a:prstDash val="solid"/>
            <a:round/>
            <a:headEnd len="med" w="med" type="none"/>
            <a:tailEnd len="med" w="med" type="none"/>
          </a:ln>
        </p:spPr>
      </p:cxnSp>
      <p:cxnSp>
        <p:nvCxnSpPr>
          <p:cNvPr id="251" name="Google Shape;251;p19"/>
          <p:cNvCxnSpPr/>
          <p:nvPr/>
        </p:nvCxnSpPr>
        <p:spPr>
          <a:xfrm>
            <a:off x="7172875" y="4537000"/>
            <a:ext cx="300300" cy="0"/>
          </a:xfrm>
          <a:prstGeom prst="straightConnector1">
            <a:avLst/>
          </a:prstGeom>
          <a:noFill/>
          <a:ln cap="flat" cmpd="sng" w="28575">
            <a:solidFill>
              <a:srgbClr val="4A86E8"/>
            </a:solidFill>
            <a:prstDash val="solid"/>
            <a:round/>
            <a:headEnd len="med" w="med" type="none"/>
            <a:tailEnd len="med" w="med" type="none"/>
          </a:ln>
        </p:spPr>
      </p:cxnSp>
      <p:pic>
        <p:nvPicPr>
          <p:cNvPr id="252" name="Google Shape;252;p19"/>
          <p:cNvPicPr preferRelativeResize="0"/>
          <p:nvPr/>
        </p:nvPicPr>
        <p:blipFill>
          <a:blip r:embed="rId3">
            <a:alphaModFix/>
          </a:blip>
          <a:stretch>
            <a:fillRect/>
          </a:stretch>
        </p:blipFill>
        <p:spPr>
          <a:xfrm>
            <a:off x="892900" y="1698363"/>
            <a:ext cx="952350" cy="952350"/>
          </a:xfrm>
          <a:prstGeom prst="rect">
            <a:avLst/>
          </a:prstGeom>
          <a:noFill/>
          <a:ln>
            <a:noFill/>
          </a:ln>
        </p:spPr>
      </p:pic>
      <p:pic>
        <p:nvPicPr>
          <p:cNvPr id="253" name="Google Shape;253;p19"/>
          <p:cNvPicPr preferRelativeResize="0"/>
          <p:nvPr/>
        </p:nvPicPr>
        <p:blipFill>
          <a:blip r:embed="rId4">
            <a:alphaModFix/>
          </a:blip>
          <a:stretch>
            <a:fillRect/>
          </a:stretch>
        </p:blipFill>
        <p:spPr>
          <a:xfrm>
            <a:off x="3195716" y="1743712"/>
            <a:ext cx="907000" cy="907000"/>
          </a:xfrm>
          <a:prstGeom prst="rect">
            <a:avLst/>
          </a:prstGeom>
          <a:noFill/>
          <a:ln>
            <a:noFill/>
          </a:ln>
        </p:spPr>
      </p:pic>
      <p:pic>
        <p:nvPicPr>
          <p:cNvPr id="254" name="Google Shape;254;p19"/>
          <p:cNvPicPr preferRelativeResize="0"/>
          <p:nvPr/>
        </p:nvPicPr>
        <p:blipFill>
          <a:blip r:embed="rId5">
            <a:alphaModFix/>
          </a:blip>
          <a:stretch>
            <a:fillRect/>
          </a:stretch>
        </p:blipFill>
        <p:spPr>
          <a:xfrm>
            <a:off x="5453194" y="1698375"/>
            <a:ext cx="952349" cy="952349"/>
          </a:xfrm>
          <a:prstGeom prst="rect">
            <a:avLst/>
          </a:prstGeom>
          <a:noFill/>
          <a:ln>
            <a:noFill/>
          </a:ln>
        </p:spPr>
      </p:pic>
      <p:sp>
        <p:nvSpPr>
          <p:cNvPr id="255" name="Google Shape;255;p19"/>
          <p:cNvSpPr/>
          <p:nvPr/>
        </p:nvSpPr>
        <p:spPr>
          <a:xfrm>
            <a:off x="457200" y="2738750"/>
            <a:ext cx="1794300" cy="63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Average Order Value</a:t>
            </a:r>
            <a:endParaRPr>
              <a:solidFill>
                <a:srgbClr val="FFFFFF"/>
              </a:solidFill>
            </a:endParaRPr>
          </a:p>
        </p:txBody>
      </p:sp>
      <p:sp>
        <p:nvSpPr>
          <p:cNvPr id="256" name="Google Shape;256;p19"/>
          <p:cNvSpPr/>
          <p:nvPr/>
        </p:nvSpPr>
        <p:spPr>
          <a:xfrm>
            <a:off x="2791975" y="2738750"/>
            <a:ext cx="1714500" cy="63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Sales Conversion Rate</a:t>
            </a:r>
            <a:endParaRPr>
              <a:solidFill>
                <a:srgbClr val="FFFFFF"/>
              </a:solidFill>
            </a:endParaRPr>
          </a:p>
        </p:txBody>
      </p:sp>
      <p:sp>
        <p:nvSpPr>
          <p:cNvPr id="257" name="Google Shape;257;p19"/>
          <p:cNvSpPr/>
          <p:nvPr/>
        </p:nvSpPr>
        <p:spPr>
          <a:xfrm>
            <a:off x="5040150" y="2738750"/>
            <a:ext cx="1714500" cy="63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Customer Satisfaction</a:t>
            </a:r>
            <a:endParaRPr>
              <a:solidFill>
                <a:srgbClr val="FFFFFF"/>
              </a:solidFill>
            </a:endParaRPr>
          </a:p>
        </p:txBody>
      </p:sp>
      <p:pic>
        <p:nvPicPr>
          <p:cNvPr id="258" name="Google Shape;258;p19"/>
          <p:cNvPicPr preferRelativeResize="0"/>
          <p:nvPr/>
        </p:nvPicPr>
        <p:blipFill>
          <a:blip r:embed="rId6">
            <a:alphaModFix/>
          </a:blip>
          <a:stretch>
            <a:fillRect/>
          </a:stretch>
        </p:blipFill>
        <p:spPr>
          <a:xfrm>
            <a:off x="7669375" y="1698369"/>
            <a:ext cx="952349" cy="952349"/>
          </a:xfrm>
          <a:prstGeom prst="rect">
            <a:avLst/>
          </a:prstGeom>
          <a:noFill/>
          <a:ln>
            <a:noFill/>
          </a:ln>
        </p:spPr>
      </p:pic>
      <p:sp>
        <p:nvSpPr>
          <p:cNvPr id="259" name="Google Shape;259;p19"/>
          <p:cNvSpPr/>
          <p:nvPr/>
        </p:nvSpPr>
        <p:spPr>
          <a:xfrm>
            <a:off x="7288300" y="2738800"/>
            <a:ext cx="1714500" cy="63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Customer Lifetime Value</a:t>
            </a:r>
            <a:endParaRPr>
              <a:solidFill>
                <a:srgbClr val="FFFFFF"/>
              </a:solidFill>
            </a:endParaRPr>
          </a:p>
        </p:txBody>
      </p:sp>
      <p:sp>
        <p:nvSpPr>
          <p:cNvPr id="260" name="Google Shape;260;p19"/>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Ryan</a:t>
            </a:r>
            <a:endParaRPr sz="10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0"/>
          <p:cNvSpPr txBox="1"/>
          <p:nvPr>
            <p:ph type="title"/>
          </p:nvPr>
        </p:nvSpPr>
        <p:spPr>
          <a:xfrm>
            <a:off x="613475" y="536650"/>
            <a:ext cx="29913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Average Order Value</a:t>
            </a:r>
            <a:endParaRPr/>
          </a:p>
        </p:txBody>
      </p:sp>
      <p:sp>
        <p:nvSpPr>
          <p:cNvPr id="266" name="Google Shape;266;p20"/>
          <p:cNvSpPr txBox="1"/>
          <p:nvPr>
            <p:ph idx="1" type="body"/>
          </p:nvPr>
        </p:nvSpPr>
        <p:spPr>
          <a:xfrm>
            <a:off x="4475063" y="1066725"/>
            <a:ext cx="3861600" cy="15540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1700"/>
              <a:t>Measures how successful the business is in converting </a:t>
            </a:r>
            <a:r>
              <a:rPr lang="en" sz="1700"/>
              <a:t>their</a:t>
            </a:r>
            <a:r>
              <a:rPr lang="en" sz="1700"/>
              <a:t> website visitors into paying customers</a:t>
            </a:r>
            <a:endParaRPr sz="1700"/>
          </a:p>
        </p:txBody>
      </p:sp>
      <p:sp>
        <p:nvSpPr>
          <p:cNvPr id="267" name="Google Shape;267;p20"/>
          <p:cNvSpPr txBox="1"/>
          <p:nvPr>
            <p:ph type="title"/>
          </p:nvPr>
        </p:nvSpPr>
        <p:spPr>
          <a:xfrm>
            <a:off x="4475075" y="536650"/>
            <a:ext cx="37410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Sales Conversion Rate</a:t>
            </a:r>
            <a:endParaRPr/>
          </a:p>
        </p:txBody>
      </p:sp>
      <p:cxnSp>
        <p:nvCxnSpPr>
          <p:cNvPr id="268" name="Google Shape;268;p20"/>
          <p:cNvCxnSpPr/>
          <p:nvPr/>
        </p:nvCxnSpPr>
        <p:spPr>
          <a:xfrm>
            <a:off x="1446463" y="4746086"/>
            <a:ext cx="615900" cy="0"/>
          </a:xfrm>
          <a:prstGeom prst="straightConnector1">
            <a:avLst/>
          </a:prstGeom>
          <a:noFill/>
          <a:ln cap="flat" cmpd="sng" w="9525">
            <a:solidFill>
              <a:schemeClr val="dk2"/>
            </a:solidFill>
            <a:prstDash val="solid"/>
            <a:round/>
            <a:headEnd len="med" w="med" type="none"/>
            <a:tailEnd len="med" w="med" type="none"/>
          </a:ln>
        </p:spPr>
      </p:cxnSp>
      <p:sp>
        <p:nvSpPr>
          <p:cNvPr id="269" name="Google Shape;269;p20"/>
          <p:cNvSpPr/>
          <p:nvPr/>
        </p:nvSpPr>
        <p:spPr>
          <a:xfrm>
            <a:off x="950225" y="4469232"/>
            <a:ext cx="1236900" cy="3873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270" name="Google Shape;270;p20"/>
          <p:cNvSpPr/>
          <p:nvPr/>
        </p:nvSpPr>
        <p:spPr>
          <a:xfrm>
            <a:off x="6998285" y="4478709"/>
            <a:ext cx="1195500" cy="387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271" name="Google Shape;271;p20"/>
          <p:cNvSpPr/>
          <p:nvPr/>
        </p:nvSpPr>
        <p:spPr>
          <a:xfrm>
            <a:off x="5554184" y="4478709"/>
            <a:ext cx="1195500" cy="3873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272" name="Google Shape;272;p20"/>
          <p:cNvSpPr/>
          <p:nvPr/>
        </p:nvSpPr>
        <p:spPr>
          <a:xfrm>
            <a:off x="2395599" y="4278700"/>
            <a:ext cx="1485300" cy="7683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FFFF"/>
                </a:solidFill>
              </a:rPr>
              <a:t>Success Indicator of Business Problem</a:t>
            </a:r>
            <a:endParaRPr b="1" sz="1300">
              <a:solidFill>
                <a:srgbClr val="FFFFFF"/>
              </a:solidFill>
            </a:endParaRPr>
          </a:p>
        </p:txBody>
      </p:sp>
      <p:sp>
        <p:nvSpPr>
          <p:cNvPr id="273" name="Google Shape;273;p20"/>
          <p:cNvSpPr/>
          <p:nvPr/>
        </p:nvSpPr>
        <p:spPr>
          <a:xfrm>
            <a:off x="4110084" y="4478709"/>
            <a:ext cx="1195500" cy="387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274" name="Google Shape;274;p20"/>
          <p:cNvCxnSpPr>
            <a:stCxn id="269" idx="3"/>
            <a:endCxn id="272" idx="1"/>
          </p:cNvCxnSpPr>
          <p:nvPr/>
        </p:nvCxnSpPr>
        <p:spPr>
          <a:xfrm>
            <a:off x="2187125" y="4662882"/>
            <a:ext cx="208500" cy="0"/>
          </a:xfrm>
          <a:prstGeom prst="straightConnector1">
            <a:avLst/>
          </a:prstGeom>
          <a:noFill/>
          <a:ln cap="flat" cmpd="sng" w="28575">
            <a:solidFill>
              <a:srgbClr val="4A86E8"/>
            </a:solidFill>
            <a:prstDash val="solid"/>
            <a:round/>
            <a:headEnd len="med" w="med" type="none"/>
            <a:tailEnd len="med" w="med" type="none"/>
          </a:ln>
        </p:spPr>
      </p:cxnSp>
      <p:cxnSp>
        <p:nvCxnSpPr>
          <p:cNvPr id="275" name="Google Shape;275;p20"/>
          <p:cNvCxnSpPr/>
          <p:nvPr/>
        </p:nvCxnSpPr>
        <p:spPr>
          <a:xfrm>
            <a:off x="3861623" y="4672327"/>
            <a:ext cx="248700" cy="0"/>
          </a:xfrm>
          <a:prstGeom prst="straightConnector1">
            <a:avLst/>
          </a:prstGeom>
          <a:noFill/>
          <a:ln cap="flat" cmpd="sng" w="28575">
            <a:solidFill>
              <a:srgbClr val="4A86E8"/>
            </a:solidFill>
            <a:prstDash val="solid"/>
            <a:round/>
            <a:headEnd len="med" w="med" type="none"/>
            <a:tailEnd len="med" w="med" type="none"/>
          </a:ln>
        </p:spPr>
      </p:cxnSp>
      <p:cxnSp>
        <p:nvCxnSpPr>
          <p:cNvPr id="276" name="Google Shape;276;p20"/>
          <p:cNvCxnSpPr/>
          <p:nvPr/>
        </p:nvCxnSpPr>
        <p:spPr>
          <a:xfrm>
            <a:off x="5305672" y="4672327"/>
            <a:ext cx="248700" cy="0"/>
          </a:xfrm>
          <a:prstGeom prst="straightConnector1">
            <a:avLst/>
          </a:prstGeom>
          <a:noFill/>
          <a:ln cap="flat" cmpd="sng" w="28575">
            <a:solidFill>
              <a:srgbClr val="4A86E8"/>
            </a:solidFill>
            <a:prstDash val="solid"/>
            <a:round/>
            <a:headEnd len="med" w="med" type="none"/>
            <a:tailEnd len="med" w="med" type="none"/>
          </a:ln>
        </p:spPr>
      </p:cxnSp>
      <p:cxnSp>
        <p:nvCxnSpPr>
          <p:cNvPr id="277" name="Google Shape;277;p20"/>
          <p:cNvCxnSpPr/>
          <p:nvPr/>
        </p:nvCxnSpPr>
        <p:spPr>
          <a:xfrm>
            <a:off x="6749824" y="4672327"/>
            <a:ext cx="248700" cy="0"/>
          </a:xfrm>
          <a:prstGeom prst="straightConnector1">
            <a:avLst/>
          </a:prstGeom>
          <a:noFill/>
          <a:ln cap="flat" cmpd="sng" w="28575">
            <a:solidFill>
              <a:srgbClr val="4A86E8"/>
            </a:solidFill>
            <a:prstDash val="solid"/>
            <a:round/>
            <a:headEnd len="med" w="med" type="none"/>
            <a:tailEnd len="med" w="med" type="none"/>
          </a:ln>
        </p:spPr>
      </p:cxnSp>
      <p:pic>
        <p:nvPicPr>
          <p:cNvPr id="278" name="Google Shape;278;p20"/>
          <p:cNvPicPr preferRelativeResize="0"/>
          <p:nvPr/>
        </p:nvPicPr>
        <p:blipFill>
          <a:blip r:embed="rId3">
            <a:alphaModFix/>
          </a:blip>
          <a:stretch>
            <a:fillRect/>
          </a:stretch>
        </p:blipFill>
        <p:spPr>
          <a:xfrm>
            <a:off x="5483550" y="2437875"/>
            <a:ext cx="1724025" cy="1771650"/>
          </a:xfrm>
          <a:prstGeom prst="rect">
            <a:avLst/>
          </a:prstGeom>
          <a:noFill/>
          <a:ln>
            <a:noFill/>
          </a:ln>
        </p:spPr>
      </p:pic>
      <p:sp>
        <p:nvSpPr>
          <p:cNvPr id="279" name="Google Shape;279;p20"/>
          <p:cNvSpPr txBox="1"/>
          <p:nvPr>
            <p:ph idx="1" type="body"/>
          </p:nvPr>
        </p:nvSpPr>
        <p:spPr>
          <a:xfrm>
            <a:off x="613463" y="1207725"/>
            <a:ext cx="3861600" cy="155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Measures the average amount of </a:t>
            </a:r>
            <a:r>
              <a:rPr lang="en" sz="1700"/>
              <a:t>revenue earned per order </a:t>
            </a:r>
            <a:endParaRPr sz="1700"/>
          </a:p>
          <a:p>
            <a:pPr indent="0" lvl="0" marL="0" rtl="0" algn="l">
              <a:spcBef>
                <a:spcPts val="1600"/>
              </a:spcBef>
              <a:spcAft>
                <a:spcPts val="1600"/>
              </a:spcAft>
              <a:buNone/>
            </a:pPr>
            <a:r>
              <a:rPr lang="en" sz="1700"/>
              <a:t>Business should think of ways to increase this number</a:t>
            </a:r>
            <a:endParaRPr sz="1700"/>
          </a:p>
        </p:txBody>
      </p:sp>
      <p:pic>
        <p:nvPicPr>
          <p:cNvPr id="280" name="Google Shape;280;p20"/>
          <p:cNvPicPr preferRelativeResize="0"/>
          <p:nvPr/>
        </p:nvPicPr>
        <p:blipFill>
          <a:blip r:embed="rId4">
            <a:alphaModFix/>
          </a:blip>
          <a:stretch>
            <a:fillRect/>
          </a:stretch>
        </p:blipFill>
        <p:spPr>
          <a:xfrm>
            <a:off x="791175" y="2761725"/>
            <a:ext cx="3000375" cy="1123950"/>
          </a:xfrm>
          <a:prstGeom prst="rect">
            <a:avLst/>
          </a:prstGeom>
          <a:noFill/>
          <a:ln>
            <a:noFill/>
          </a:ln>
        </p:spPr>
      </p:pic>
      <p:sp>
        <p:nvSpPr>
          <p:cNvPr id="281" name="Google Shape;281;p2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a:solidFill>
                  <a:schemeClr val="dk1"/>
                </a:solidFill>
                <a:highlight>
                  <a:srgbClr val="FFFFFF"/>
                </a:highlight>
              </a:rPr>
              <a:t>Ryan </a:t>
            </a:r>
            <a:endParaRPr/>
          </a:p>
        </p:txBody>
      </p:sp>
      <p:sp>
        <p:nvSpPr>
          <p:cNvPr id="282" name="Google Shape;282;p20"/>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Ryan</a:t>
            </a:r>
            <a:endParaRPr sz="10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1"/>
          <p:cNvSpPr txBox="1"/>
          <p:nvPr>
            <p:ph type="title"/>
          </p:nvPr>
        </p:nvSpPr>
        <p:spPr>
          <a:xfrm>
            <a:off x="710275" y="536650"/>
            <a:ext cx="33261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Customer Satisfaction and Returning Rate</a:t>
            </a:r>
            <a:endParaRPr/>
          </a:p>
        </p:txBody>
      </p:sp>
      <p:sp>
        <p:nvSpPr>
          <p:cNvPr id="288" name="Google Shape;288;p21"/>
          <p:cNvSpPr txBox="1"/>
          <p:nvPr>
            <p:ph idx="1" type="body"/>
          </p:nvPr>
        </p:nvSpPr>
        <p:spPr>
          <a:xfrm>
            <a:off x="4475075" y="941350"/>
            <a:ext cx="3861600" cy="297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Measures the total amount of money a customer is expected to spend in the business during their lifetime </a:t>
            </a:r>
            <a:endParaRPr sz="1700"/>
          </a:p>
          <a:p>
            <a:pPr indent="0" lvl="0" marL="0" rtl="0" algn="l">
              <a:spcBef>
                <a:spcPts val="1600"/>
              </a:spcBef>
              <a:spcAft>
                <a:spcPts val="1600"/>
              </a:spcAft>
              <a:buNone/>
            </a:pPr>
            <a:r>
              <a:rPr lang="en" sz="1700"/>
              <a:t>Businesses can use this to create loyalty programs or any other ways to retain their customers in the long run</a:t>
            </a:r>
            <a:endParaRPr sz="1700"/>
          </a:p>
        </p:txBody>
      </p:sp>
      <p:sp>
        <p:nvSpPr>
          <p:cNvPr id="289" name="Google Shape;289;p21"/>
          <p:cNvSpPr txBox="1"/>
          <p:nvPr>
            <p:ph type="title"/>
          </p:nvPr>
        </p:nvSpPr>
        <p:spPr>
          <a:xfrm>
            <a:off x="4475075" y="536650"/>
            <a:ext cx="37410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Customer Lifetime Value</a:t>
            </a:r>
            <a:endParaRPr/>
          </a:p>
        </p:txBody>
      </p:sp>
      <p:cxnSp>
        <p:nvCxnSpPr>
          <p:cNvPr id="290" name="Google Shape;290;p21"/>
          <p:cNvCxnSpPr/>
          <p:nvPr/>
        </p:nvCxnSpPr>
        <p:spPr>
          <a:xfrm>
            <a:off x="1446463" y="4746086"/>
            <a:ext cx="615900" cy="0"/>
          </a:xfrm>
          <a:prstGeom prst="straightConnector1">
            <a:avLst/>
          </a:prstGeom>
          <a:noFill/>
          <a:ln cap="flat" cmpd="sng" w="9525">
            <a:solidFill>
              <a:schemeClr val="dk2"/>
            </a:solidFill>
            <a:prstDash val="solid"/>
            <a:round/>
            <a:headEnd len="med" w="med" type="none"/>
            <a:tailEnd len="med" w="med" type="none"/>
          </a:ln>
        </p:spPr>
      </p:cxnSp>
      <p:sp>
        <p:nvSpPr>
          <p:cNvPr id="291" name="Google Shape;291;p21"/>
          <p:cNvSpPr/>
          <p:nvPr/>
        </p:nvSpPr>
        <p:spPr>
          <a:xfrm>
            <a:off x="950225" y="4469232"/>
            <a:ext cx="1236900" cy="3873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Business Problems</a:t>
            </a:r>
            <a:endParaRPr b="1" sz="1000">
              <a:solidFill>
                <a:srgbClr val="FFFFFF"/>
              </a:solidFill>
            </a:endParaRPr>
          </a:p>
        </p:txBody>
      </p:sp>
      <p:sp>
        <p:nvSpPr>
          <p:cNvPr id="292" name="Google Shape;292;p21"/>
          <p:cNvSpPr/>
          <p:nvPr/>
        </p:nvSpPr>
        <p:spPr>
          <a:xfrm>
            <a:off x="6998285" y="4478709"/>
            <a:ext cx="1195500" cy="387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Prediction Models</a:t>
            </a:r>
            <a:endParaRPr b="1" sz="1000">
              <a:solidFill>
                <a:srgbClr val="FFFFFF"/>
              </a:solidFill>
            </a:endParaRPr>
          </a:p>
        </p:txBody>
      </p:sp>
      <p:sp>
        <p:nvSpPr>
          <p:cNvPr id="293" name="Google Shape;293;p21"/>
          <p:cNvSpPr/>
          <p:nvPr/>
        </p:nvSpPr>
        <p:spPr>
          <a:xfrm>
            <a:off x="5554184" y="4478709"/>
            <a:ext cx="1195500" cy="3873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Data Exploration</a:t>
            </a:r>
            <a:endParaRPr b="1" sz="1000">
              <a:solidFill>
                <a:srgbClr val="FFFFFF"/>
              </a:solidFill>
            </a:endParaRPr>
          </a:p>
        </p:txBody>
      </p:sp>
      <p:sp>
        <p:nvSpPr>
          <p:cNvPr id="294" name="Google Shape;294;p21"/>
          <p:cNvSpPr/>
          <p:nvPr/>
        </p:nvSpPr>
        <p:spPr>
          <a:xfrm>
            <a:off x="2395599" y="4278700"/>
            <a:ext cx="1485300" cy="7683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FFFF"/>
                </a:solidFill>
              </a:rPr>
              <a:t>Success Indicator of Business Problem</a:t>
            </a:r>
            <a:endParaRPr b="1" sz="1300">
              <a:solidFill>
                <a:srgbClr val="FFFFFF"/>
              </a:solidFill>
            </a:endParaRPr>
          </a:p>
        </p:txBody>
      </p:sp>
      <p:sp>
        <p:nvSpPr>
          <p:cNvPr id="295" name="Google Shape;295;p21"/>
          <p:cNvSpPr/>
          <p:nvPr/>
        </p:nvSpPr>
        <p:spPr>
          <a:xfrm>
            <a:off x="4110084" y="4478709"/>
            <a:ext cx="1195500" cy="387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rPr>
              <a:t>Usage of Analytics</a:t>
            </a:r>
            <a:endParaRPr b="1" sz="1000">
              <a:solidFill>
                <a:srgbClr val="FFFFFF"/>
              </a:solidFill>
            </a:endParaRPr>
          </a:p>
        </p:txBody>
      </p:sp>
      <p:cxnSp>
        <p:nvCxnSpPr>
          <p:cNvPr id="296" name="Google Shape;296;p21"/>
          <p:cNvCxnSpPr>
            <a:stCxn id="291" idx="3"/>
            <a:endCxn id="294" idx="1"/>
          </p:cNvCxnSpPr>
          <p:nvPr/>
        </p:nvCxnSpPr>
        <p:spPr>
          <a:xfrm>
            <a:off x="2187125" y="4662882"/>
            <a:ext cx="208500" cy="0"/>
          </a:xfrm>
          <a:prstGeom prst="straightConnector1">
            <a:avLst/>
          </a:prstGeom>
          <a:noFill/>
          <a:ln cap="flat" cmpd="sng" w="28575">
            <a:solidFill>
              <a:srgbClr val="4A86E8"/>
            </a:solidFill>
            <a:prstDash val="solid"/>
            <a:round/>
            <a:headEnd len="med" w="med" type="none"/>
            <a:tailEnd len="med" w="med" type="none"/>
          </a:ln>
        </p:spPr>
      </p:cxnSp>
      <p:cxnSp>
        <p:nvCxnSpPr>
          <p:cNvPr id="297" name="Google Shape;297;p21"/>
          <p:cNvCxnSpPr/>
          <p:nvPr/>
        </p:nvCxnSpPr>
        <p:spPr>
          <a:xfrm>
            <a:off x="3861623" y="4672327"/>
            <a:ext cx="248700" cy="0"/>
          </a:xfrm>
          <a:prstGeom prst="straightConnector1">
            <a:avLst/>
          </a:prstGeom>
          <a:noFill/>
          <a:ln cap="flat" cmpd="sng" w="28575">
            <a:solidFill>
              <a:srgbClr val="4A86E8"/>
            </a:solidFill>
            <a:prstDash val="solid"/>
            <a:round/>
            <a:headEnd len="med" w="med" type="none"/>
            <a:tailEnd len="med" w="med" type="none"/>
          </a:ln>
        </p:spPr>
      </p:cxnSp>
      <p:cxnSp>
        <p:nvCxnSpPr>
          <p:cNvPr id="298" name="Google Shape;298;p21"/>
          <p:cNvCxnSpPr/>
          <p:nvPr/>
        </p:nvCxnSpPr>
        <p:spPr>
          <a:xfrm>
            <a:off x="5305672" y="4672327"/>
            <a:ext cx="248700" cy="0"/>
          </a:xfrm>
          <a:prstGeom prst="straightConnector1">
            <a:avLst/>
          </a:prstGeom>
          <a:noFill/>
          <a:ln cap="flat" cmpd="sng" w="28575">
            <a:solidFill>
              <a:srgbClr val="4A86E8"/>
            </a:solidFill>
            <a:prstDash val="solid"/>
            <a:round/>
            <a:headEnd len="med" w="med" type="none"/>
            <a:tailEnd len="med" w="med" type="none"/>
          </a:ln>
        </p:spPr>
      </p:cxnSp>
      <p:cxnSp>
        <p:nvCxnSpPr>
          <p:cNvPr id="299" name="Google Shape;299;p21"/>
          <p:cNvCxnSpPr/>
          <p:nvPr/>
        </p:nvCxnSpPr>
        <p:spPr>
          <a:xfrm>
            <a:off x="6749824" y="4672327"/>
            <a:ext cx="248700" cy="0"/>
          </a:xfrm>
          <a:prstGeom prst="straightConnector1">
            <a:avLst/>
          </a:prstGeom>
          <a:noFill/>
          <a:ln cap="flat" cmpd="sng" w="28575">
            <a:solidFill>
              <a:srgbClr val="4A86E8"/>
            </a:solidFill>
            <a:prstDash val="solid"/>
            <a:round/>
            <a:headEnd len="med" w="med" type="none"/>
            <a:tailEnd len="med" w="med" type="none"/>
          </a:ln>
        </p:spPr>
      </p:cxnSp>
      <p:sp>
        <p:nvSpPr>
          <p:cNvPr id="300" name="Google Shape;300;p21"/>
          <p:cNvSpPr txBox="1"/>
          <p:nvPr>
            <p:ph idx="1" type="body"/>
          </p:nvPr>
        </p:nvSpPr>
        <p:spPr>
          <a:xfrm>
            <a:off x="583775" y="1132625"/>
            <a:ext cx="3861600" cy="15399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1700"/>
              <a:t>Indicates how satisfied the customers are with the buying experience and products</a:t>
            </a:r>
            <a:endParaRPr sz="1700"/>
          </a:p>
        </p:txBody>
      </p:sp>
      <p:pic>
        <p:nvPicPr>
          <p:cNvPr id="301" name="Google Shape;301;p21"/>
          <p:cNvPicPr preferRelativeResize="0"/>
          <p:nvPr/>
        </p:nvPicPr>
        <p:blipFill>
          <a:blip r:embed="rId3">
            <a:alphaModFix/>
          </a:blip>
          <a:stretch>
            <a:fillRect/>
          </a:stretch>
        </p:blipFill>
        <p:spPr>
          <a:xfrm>
            <a:off x="1608663" y="1978400"/>
            <a:ext cx="2427725" cy="2175200"/>
          </a:xfrm>
          <a:prstGeom prst="rect">
            <a:avLst/>
          </a:prstGeom>
          <a:noFill/>
          <a:ln>
            <a:noFill/>
          </a:ln>
        </p:spPr>
      </p:pic>
      <p:sp>
        <p:nvSpPr>
          <p:cNvPr id="302" name="Google Shape;302;p21"/>
          <p:cNvSpPr txBox="1"/>
          <p:nvPr/>
        </p:nvSpPr>
        <p:spPr>
          <a:xfrm>
            <a:off x="8497150" y="4852525"/>
            <a:ext cx="9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Ryan</a:t>
            </a:r>
            <a:endParaRPr sz="10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E-Commerce Infographics by Slidesgo">
  <a:themeElements>
    <a:clrScheme name="Simple Light">
      <a:dk1>
        <a:srgbClr val="000000"/>
      </a:dk1>
      <a:lt1>
        <a:srgbClr val="FFFFFF"/>
      </a:lt1>
      <a:dk2>
        <a:srgbClr val="929292"/>
      </a:dk2>
      <a:lt2>
        <a:srgbClr val="CFCFCF"/>
      </a:lt2>
      <a:accent1>
        <a:srgbClr val="C0C55F"/>
      </a:accent1>
      <a:accent2>
        <a:srgbClr val="39B6B5"/>
      </a:accent2>
      <a:accent3>
        <a:srgbClr val="B878C2"/>
      </a:accent3>
      <a:accent4>
        <a:srgbClr val="957FCA"/>
      </a:accent4>
      <a:accent5>
        <a:srgbClr val="6639A8"/>
      </a:accent5>
      <a:accent6>
        <a:srgbClr val="4C076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